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</p:sldIdLst>
  <p:sldSz cy="6858000" cx="12192000"/>
  <p:notesSz cx="6858000" cy="9144000"/>
  <p:embeddedFontLst>
    <p:embeddedFont>
      <p:font typeface="Roboto"/>
      <p:regular r:id="rId33"/>
      <p:bold r:id="rId34"/>
      <p:italic r:id="rId35"/>
      <p:boldItalic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37" roundtripDataSignature="AMtx7mhwaPDe8WI+8x4f167PSG2s0qxBH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font" Target="fonts/Roboto-regular.fntdata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font" Target="fonts/Roboto-italic.fntdata"/><Relationship Id="rId12" Type="http://schemas.openxmlformats.org/officeDocument/2006/relationships/slide" Target="slides/slide8.xml"/><Relationship Id="rId34" Type="http://schemas.openxmlformats.org/officeDocument/2006/relationships/font" Target="fonts/Roboto-bold.fntdata"/><Relationship Id="rId15" Type="http://schemas.openxmlformats.org/officeDocument/2006/relationships/slide" Target="slides/slide11.xml"/><Relationship Id="rId37" Type="http://customschemas.google.com/relationships/presentationmetadata" Target="metadata"/><Relationship Id="rId14" Type="http://schemas.openxmlformats.org/officeDocument/2006/relationships/slide" Target="slides/slide10.xml"/><Relationship Id="rId36" Type="http://schemas.openxmlformats.org/officeDocument/2006/relationships/font" Target="fonts/Roboto-boldItalic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mimecast.com/blog/what-is-credential-harvesting/" TargetMode="Externa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hacksland.net/reverse-tcp-shell-with-metasploit" TargetMode="Externa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fortinet.com/resources/cyberglossary/phishing-email-analysis" TargetMode="Externa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getastra.com/blog/security-audit/phishing-attack-statistics/" TargetMode="Externa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3edf500ac2_1_6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23edf500ac2_1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77e0b3c96d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rgbClr val="2C3E50"/>
                </a:solidFill>
                <a:highlight>
                  <a:srgbClr val="FEF1C4"/>
                </a:highlight>
                <a:latin typeface="Calibri"/>
                <a:ea typeface="Calibri"/>
                <a:cs typeface="Calibri"/>
                <a:sym typeface="Calibri"/>
              </a:rPr>
              <a:t>Reference: mimecast. (2022, August 25). </a:t>
            </a:r>
            <a:r>
              <a:rPr i="1" lang="en-US" sz="1350">
                <a:solidFill>
                  <a:srgbClr val="2C3E50"/>
                </a:solidFill>
                <a:highlight>
                  <a:srgbClr val="FEF1C4"/>
                </a:highlight>
                <a:latin typeface="Calibri"/>
                <a:ea typeface="Calibri"/>
                <a:cs typeface="Calibri"/>
                <a:sym typeface="Calibri"/>
              </a:rPr>
              <a:t>What Is Credential Harvesting?</a:t>
            </a:r>
            <a:r>
              <a:rPr lang="en-US" sz="1350">
                <a:solidFill>
                  <a:srgbClr val="2C3E50"/>
                </a:solidFill>
                <a:highlight>
                  <a:srgbClr val="FEF1C4"/>
                </a:highlight>
                <a:latin typeface="Calibri"/>
                <a:ea typeface="Calibri"/>
                <a:cs typeface="Calibri"/>
                <a:sym typeface="Calibri"/>
              </a:rPr>
              <a:t> Mimecast. </a:t>
            </a:r>
            <a:r>
              <a:rPr lang="en-US" sz="1350" u="sng">
                <a:solidFill>
                  <a:schemeClr val="hlink"/>
                </a:solidFill>
                <a:highlight>
                  <a:srgbClr val="FEF1C4"/>
                </a:highlight>
                <a:latin typeface="Calibri"/>
                <a:ea typeface="Calibri"/>
                <a:cs typeface="Calibri"/>
                <a:sym typeface="Calibri"/>
                <a:hlinkClick r:id="rId2"/>
              </a:rPr>
              <a:t>https://www.mimecast.com/blog/what-is-credential-harvesting/</a:t>
            </a:r>
            <a:endParaRPr sz="1350">
              <a:solidFill>
                <a:srgbClr val="2C3E50"/>
              </a:solidFill>
              <a:highlight>
                <a:srgbClr val="FEF1C4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g277e0b3c96d_0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3edf500ac2_1_8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23edf500ac2_1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77e0b3d1de_2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277e0b3d1de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277e0b3d1de_2_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277e0b3d1de_2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277e0b3d1de_2_2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277e0b3d1de_2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23edf500ac2_1_9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23edf500ac2_1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23edf500ac2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Reference:</a:t>
            </a:r>
            <a:r>
              <a:rPr lang="en-US" u="sng">
                <a:solidFill>
                  <a:schemeClr val="hlink"/>
                </a:solidFill>
                <a:hlinkClick r:id="rId2"/>
              </a:rPr>
              <a:t>https://hacksland.net/reverse-tcp-shell-with-metasploit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g23edf500ac2_2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23d904c7cb1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g23d904c7cb1_1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23edf500ac2_1_7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23edf500ac2_1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23edf500ac2_1_7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23edf500ac2_1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23edf500ac2_2_2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23edf500ac2_2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23edf500ac2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g23edf500ac2_1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23edf500ac2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g23edf500ac2_1_1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23edf500ac2_1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g23edf500ac2_1_2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23edf500ac2_1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g23edf500ac2_1_3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3edf500ac2_1_4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23edf500ac2_1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350">
                <a:solidFill>
                  <a:srgbClr val="2C3E50"/>
                </a:solidFill>
                <a:highlight>
                  <a:srgbClr val="FEF1C4"/>
                </a:highlight>
                <a:latin typeface="Calibri"/>
                <a:ea typeface="Calibri"/>
                <a:cs typeface="Calibri"/>
                <a:sym typeface="Calibri"/>
              </a:rPr>
              <a:t>Reference: 5 Simple Tips for Phishing Email Analysis</a:t>
            </a:r>
            <a:r>
              <a:rPr lang="en-US" sz="1350">
                <a:solidFill>
                  <a:srgbClr val="2C3E50"/>
                </a:solidFill>
                <a:highlight>
                  <a:srgbClr val="FEF1C4"/>
                </a:highlight>
                <a:latin typeface="Calibri"/>
                <a:ea typeface="Calibri"/>
                <a:cs typeface="Calibri"/>
                <a:sym typeface="Calibri"/>
              </a:rPr>
              <a:t>. (n.d.). Fortinet. Retrieved August 26, 2023, from </a:t>
            </a:r>
            <a:r>
              <a:rPr lang="en-US" sz="1350" u="sng">
                <a:solidFill>
                  <a:schemeClr val="hlink"/>
                </a:solidFill>
                <a:highlight>
                  <a:srgbClr val="FEF1C4"/>
                </a:highlight>
                <a:latin typeface="Calibri"/>
                <a:ea typeface="Calibri"/>
                <a:cs typeface="Calibri"/>
                <a:sym typeface="Calibri"/>
                <a:hlinkClick r:id="rId2"/>
              </a:rPr>
              <a:t>https://www.fortinet.com/resources/cyberglossary/phishing-email-analysis</a:t>
            </a:r>
            <a:r>
              <a:rPr lang="en-US" sz="1350">
                <a:solidFill>
                  <a:srgbClr val="2C3E50"/>
                </a:solidFill>
                <a:highlight>
                  <a:srgbClr val="FEF1C4"/>
                </a:highlight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2773ae8eab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Reference: </a:t>
            </a:r>
            <a:r>
              <a:rPr lang="en-US"/>
              <a:t>https://wpastra.com/resources/why-wordpress-websites-get-hacked/</a:t>
            </a:r>
            <a:endParaRPr/>
          </a:p>
        </p:txBody>
      </p:sp>
      <p:sp>
        <p:nvSpPr>
          <p:cNvPr id="333" name="Google Shape;333;g2773ae8eaba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43a48396196116dd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g43a48396196116dd_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3edf500ac2_2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g23edf500ac2_2_8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3edf500ac2_2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references: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2"/>
              </a:rPr>
              <a:t>https://www.getastra.com/blog/security-audit/phishing-attack-statistics/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g23edf500ac2_2_6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23edf500ac2_1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g23edf500ac2_1_4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3edf500ac2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23edf500ac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40C28"/>
                </a:solidFill>
              </a:rPr>
              <a:t>Reference: (ChatGPT)</a:t>
            </a:r>
            <a:endParaRPr sz="70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773ae8eaba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rgbClr val="2C3E50"/>
                </a:solidFill>
                <a:highlight>
                  <a:srgbClr val="FEF1C4"/>
                </a:highlight>
                <a:latin typeface="Calibri"/>
                <a:ea typeface="Calibri"/>
                <a:cs typeface="Calibri"/>
                <a:sym typeface="Calibri"/>
              </a:rPr>
              <a:t>Reference: Artykov, D. (2021, May 16). </a:t>
            </a:r>
            <a:r>
              <a:rPr i="1" lang="en-US" sz="1350">
                <a:solidFill>
                  <a:srgbClr val="2C3E50"/>
                </a:solidFill>
                <a:highlight>
                  <a:srgbClr val="FEF1C4"/>
                </a:highlight>
                <a:latin typeface="Calibri"/>
                <a:ea typeface="Calibri"/>
                <a:cs typeface="Calibri"/>
                <a:sym typeface="Calibri"/>
              </a:rPr>
              <a:t>Mass mailer attack using Social Engineering Toolkit</a:t>
            </a:r>
            <a:r>
              <a:rPr lang="en-US" sz="1350">
                <a:solidFill>
                  <a:srgbClr val="2C3E50"/>
                </a:solidFill>
                <a:highlight>
                  <a:srgbClr val="FEF1C4"/>
                </a:highlight>
                <a:latin typeface="Calibri"/>
                <a:ea typeface="Calibri"/>
                <a:cs typeface="Calibri"/>
                <a:sym typeface="Calibri"/>
              </a:rPr>
              <a:t>. Purple TEAM. https://medium.com/purple-team/mass-mailer-attack-using-social-engineering-toolkit-4320dcdc2d31</a:t>
            </a:r>
            <a:endParaRPr/>
          </a:p>
        </p:txBody>
      </p:sp>
      <p:sp>
        <p:nvSpPr>
          <p:cNvPr id="184" name="Google Shape;184;g2773ae8eaba_0_1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3d904c7cb1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g23d904c7cb1_1_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3edf500ac2_1_5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23edf500ac2_1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TitleHD.png" id="12" name="Google Shape;12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5"/>
          <p:cNvSpPr txBox="1"/>
          <p:nvPr>
            <p:ph type="ctrTitle"/>
          </p:nvPr>
        </p:nvSpPr>
        <p:spPr>
          <a:xfrm>
            <a:off x="3962399" y="1964267"/>
            <a:ext cx="7197726" cy="242146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libri"/>
              <a:buNone/>
              <a:defRPr sz="48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5"/>
          <p:cNvSpPr txBox="1"/>
          <p:nvPr>
            <p:ph idx="1" type="subTitle"/>
          </p:nvPr>
        </p:nvSpPr>
        <p:spPr>
          <a:xfrm>
            <a:off x="3962399" y="4385732"/>
            <a:ext cx="7197726" cy="14054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 cap="none">
                <a:solidFill>
                  <a:schemeClr val="lt1"/>
                </a:solidFill>
              </a:defRPr>
            </a:lvl1pPr>
            <a:lvl2pPr lvl="1" algn="ctr">
              <a:spcBef>
                <a:spcPts val="100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10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10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10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10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10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10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1000"/>
              </a:spcBef>
              <a:spcAft>
                <a:spcPts val="1000"/>
              </a:spcAft>
              <a:buSzPts val="12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" name="Google Shape;15;p5"/>
          <p:cNvSpPr txBox="1"/>
          <p:nvPr>
            <p:ph idx="10" type="dt"/>
          </p:nvPr>
        </p:nvSpPr>
        <p:spPr>
          <a:xfrm>
            <a:off x="8932558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5"/>
          <p:cNvSpPr txBox="1"/>
          <p:nvPr>
            <p:ph idx="11" type="ftr"/>
          </p:nvPr>
        </p:nvSpPr>
        <p:spPr>
          <a:xfrm>
            <a:off x="3962399" y="5870575"/>
            <a:ext cx="4893958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5"/>
          <p:cNvSpPr txBox="1"/>
          <p:nvPr>
            <p:ph idx="12" type="sldNum"/>
          </p:nvPr>
        </p:nvSpPr>
        <p:spPr>
          <a:xfrm>
            <a:off x="10608958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noramic Picture with Caption">
  <p:cSld name="Panoramic Picture with Caption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HD.png" id="77" name="Google Shape;77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4"/>
          <p:cNvSpPr txBox="1"/>
          <p:nvPr>
            <p:ph type="title"/>
          </p:nvPr>
        </p:nvSpPr>
        <p:spPr>
          <a:xfrm>
            <a:off x="685800" y="4732865"/>
            <a:ext cx="10131427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  <a:defRPr b="0" sz="2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4"/>
          <p:cNvSpPr/>
          <p:nvPr>
            <p:ph idx="2" type="pic"/>
          </p:nvPr>
        </p:nvSpPr>
        <p:spPr>
          <a:xfrm>
            <a:off x="1371600" y="932112"/>
            <a:ext cx="8759827" cy="3164976"/>
          </a:xfrm>
          <a:prstGeom prst="roundRect">
            <a:avLst>
              <a:gd fmla="val 4380" name="adj"/>
            </a:avLst>
          </a:prstGeom>
          <a:noFill/>
          <a:ln cap="sq" cmpd="dbl" w="508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254000" rotWithShape="0" algn="tl">
              <a:srgbClr val="000000">
                <a:alpha val="42745"/>
              </a:srgbClr>
            </a:outerShdw>
          </a:effectLst>
        </p:spPr>
      </p:sp>
      <p:sp>
        <p:nvSpPr>
          <p:cNvPr id="80" name="Google Shape;80;p14"/>
          <p:cNvSpPr txBox="1"/>
          <p:nvPr>
            <p:ph idx="1" type="body"/>
          </p:nvPr>
        </p:nvSpPr>
        <p:spPr>
          <a:xfrm>
            <a:off x="685800" y="5299603"/>
            <a:ext cx="10131427" cy="4937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100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81" name="Google Shape;81;p14"/>
          <p:cNvSpPr txBox="1"/>
          <p:nvPr>
            <p:ph idx="10" type="dt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4"/>
          <p:cNvSpPr txBox="1"/>
          <p:nvPr>
            <p:ph idx="11" type="ftr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4"/>
          <p:cNvSpPr txBox="1"/>
          <p:nvPr>
            <p:ph idx="12" type="sldNum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aption">
  <p:cSld name="Title and Caption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HD.png" id="85" name="Google Shape;85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5"/>
          <p:cNvSpPr txBox="1"/>
          <p:nvPr>
            <p:ph type="title"/>
          </p:nvPr>
        </p:nvSpPr>
        <p:spPr>
          <a:xfrm>
            <a:off x="685801" y="609601"/>
            <a:ext cx="10131427" cy="3124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  <a:defRPr b="0" sz="32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15"/>
          <p:cNvSpPr txBox="1"/>
          <p:nvPr>
            <p:ph idx="1" type="body"/>
          </p:nvPr>
        </p:nvSpPr>
        <p:spPr>
          <a:xfrm>
            <a:off x="685800" y="4343400"/>
            <a:ext cx="10131428" cy="14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8pPr>
            <a:lvl9pPr indent="-228600" lvl="8" marL="4114800" algn="l">
              <a:spcBef>
                <a:spcPts val="1000"/>
              </a:spcBef>
              <a:spcAft>
                <a:spcPts val="100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8" name="Google Shape;88;p15"/>
          <p:cNvSpPr txBox="1"/>
          <p:nvPr>
            <p:ph idx="10" type="dt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15"/>
          <p:cNvSpPr txBox="1"/>
          <p:nvPr>
            <p:ph idx="11" type="ftr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15"/>
          <p:cNvSpPr txBox="1"/>
          <p:nvPr>
            <p:ph idx="12" type="sldNum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with Caption">
  <p:cSld name="Quote with Ca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HD.png" id="92" name="Google Shape;92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6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Calibri"/>
              <a:buNone/>
            </a:pPr>
            <a:r>
              <a:rPr b="0" i="0" lang="en-US" sz="8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”</a:t>
            </a:r>
            <a:endParaRPr/>
          </a:p>
        </p:txBody>
      </p:sp>
      <p:sp>
        <p:nvSpPr>
          <p:cNvPr id="94" name="Google Shape;94;p16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Calibri"/>
              <a:buNone/>
            </a:pPr>
            <a:r>
              <a:rPr b="0" i="0" lang="en-US" sz="8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“</a:t>
            </a:r>
            <a:endParaRPr/>
          </a:p>
        </p:txBody>
      </p:sp>
      <p:sp>
        <p:nvSpPr>
          <p:cNvPr id="95" name="Google Shape;95;p16"/>
          <p:cNvSpPr txBox="1"/>
          <p:nvPr>
            <p:ph type="title"/>
          </p:nvPr>
        </p:nvSpPr>
        <p:spPr>
          <a:xfrm>
            <a:off x="992267" y="609601"/>
            <a:ext cx="9550399" cy="2743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  <a:defRPr b="0" sz="3200" cap="none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16"/>
          <p:cNvSpPr txBox="1"/>
          <p:nvPr>
            <p:ph idx="1" type="body"/>
          </p:nvPr>
        </p:nvSpPr>
        <p:spPr>
          <a:xfrm>
            <a:off x="1097875" y="3352800"/>
            <a:ext cx="9339184" cy="3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800"/>
              <a:buFont typeface="Calibri"/>
              <a:buNone/>
              <a:defRPr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Font typeface="Calibri"/>
              <a:buNone/>
              <a:defRPr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00"/>
              <a:buFont typeface="Calibri"/>
              <a:buNone/>
              <a:defRPr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00"/>
              <a:buFont typeface="Calibri"/>
              <a:buNone/>
              <a:defRPr/>
            </a:lvl5pPr>
            <a:lvl6pPr indent="-342900" lvl="5" marL="27432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1000"/>
              </a:spcBef>
              <a:spcAft>
                <a:spcPts val="100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97" name="Google Shape;97;p16"/>
          <p:cNvSpPr txBox="1"/>
          <p:nvPr>
            <p:ph idx="2" type="body"/>
          </p:nvPr>
        </p:nvSpPr>
        <p:spPr>
          <a:xfrm>
            <a:off x="687465" y="4343400"/>
            <a:ext cx="10152367" cy="14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8pPr>
            <a:lvl9pPr indent="-228600" lvl="8" marL="4114800" algn="l">
              <a:spcBef>
                <a:spcPts val="1000"/>
              </a:spcBef>
              <a:spcAft>
                <a:spcPts val="100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8" name="Google Shape;98;p16"/>
          <p:cNvSpPr txBox="1"/>
          <p:nvPr>
            <p:ph idx="10" type="dt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16"/>
          <p:cNvSpPr txBox="1"/>
          <p:nvPr>
            <p:ph idx="11" type="ftr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16"/>
          <p:cNvSpPr txBox="1"/>
          <p:nvPr>
            <p:ph idx="12" type="sldNum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ame Card">
  <p:cSld name="Name Card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HD.png" id="102" name="Google Shape;102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7"/>
          <p:cNvSpPr txBox="1"/>
          <p:nvPr>
            <p:ph type="title"/>
          </p:nvPr>
        </p:nvSpPr>
        <p:spPr>
          <a:xfrm>
            <a:off x="685802" y="3308581"/>
            <a:ext cx="10131425" cy="1468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  <a:defRPr b="0" sz="32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17"/>
          <p:cNvSpPr txBox="1"/>
          <p:nvPr>
            <p:ph idx="1" type="body"/>
          </p:nvPr>
        </p:nvSpPr>
        <p:spPr>
          <a:xfrm>
            <a:off x="685801" y="4777381"/>
            <a:ext cx="10131426" cy="8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8pPr>
            <a:lvl9pPr indent="-228600" lvl="8" marL="4114800" algn="l">
              <a:spcBef>
                <a:spcPts val="1000"/>
              </a:spcBef>
              <a:spcAft>
                <a:spcPts val="100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5" name="Google Shape;105;p17"/>
          <p:cNvSpPr txBox="1"/>
          <p:nvPr>
            <p:ph idx="10" type="dt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17"/>
          <p:cNvSpPr txBox="1"/>
          <p:nvPr>
            <p:ph idx="11" type="ftr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17"/>
          <p:cNvSpPr txBox="1"/>
          <p:nvPr>
            <p:ph idx="12" type="sldNum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Name Card">
  <p:cSld name="Quote Name Card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HD.png" id="109" name="Google Shape;109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8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Calibri"/>
              <a:buNone/>
            </a:pPr>
            <a:r>
              <a:rPr b="0" i="0" lang="en-US" sz="8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”</a:t>
            </a:r>
            <a:endParaRPr/>
          </a:p>
        </p:txBody>
      </p:sp>
      <p:sp>
        <p:nvSpPr>
          <p:cNvPr id="111" name="Google Shape;111;p18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Calibri"/>
              <a:buNone/>
            </a:pPr>
            <a:r>
              <a:rPr b="0" i="0" lang="en-US" sz="8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“</a:t>
            </a:r>
            <a:endParaRPr/>
          </a:p>
        </p:txBody>
      </p:sp>
      <p:sp>
        <p:nvSpPr>
          <p:cNvPr id="112" name="Google Shape;112;p18"/>
          <p:cNvSpPr txBox="1"/>
          <p:nvPr>
            <p:ph type="title"/>
          </p:nvPr>
        </p:nvSpPr>
        <p:spPr>
          <a:xfrm>
            <a:off x="992267" y="609601"/>
            <a:ext cx="9550399" cy="2743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  <a:defRPr b="0" sz="3200" cap="none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18"/>
          <p:cNvSpPr txBox="1"/>
          <p:nvPr>
            <p:ph idx="1" type="body"/>
          </p:nvPr>
        </p:nvSpPr>
        <p:spPr>
          <a:xfrm>
            <a:off x="685800" y="3886200"/>
            <a:ext cx="10135436" cy="889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2400"/>
              <a:buNone/>
              <a:defRPr b="0" sz="2400" cap="none">
                <a:solidFill>
                  <a:schemeClr val="lt1"/>
                </a:solidFill>
              </a:defRPr>
            </a:lvl1pPr>
            <a:lvl2pPr indent="-342900" lvl="1" marL="9144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1000"/>
              </a:spcBef>
              <a:spcAft>
                <a:spcPts val="100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14" name="Google Shape;114;p18"/>
          <p:cNvSpPr txBox="1"/>
          <p:nvPr>
            <p:ph idx="2" type="body"/>
          </p:nvPr>
        </p:nvSpPr>
        <p:spPr>
          <a:xfrm>
            <a:off x="685799" y="4775200"/>
            <a:ext cx="10135436" cy="10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8pPr>
            <a:lvl9pPr indent="-228600" lvl="8" marL="4114800" algn="l">
              <a:spcBef>
                <a:spcPts val="1000"/>
              </a:spcBef>
              <a:spcAft>
                <a:spcPts val="100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5" name="Google Shape;115;p18"/>
          <p:cNvSpPr txBox="1"/>
          <p:nvPr>
            <p:ph idx="10" type="dt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18"/>
          <p:cNvSpPr txBox="1"/>
          <p:nvPr>
            <p:ph idx="11" type="ftr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18"/>
          <p:cNvSpPr txBox="1"/>
          <p:nvPr>
            <p:ph idx="12" type="sldNum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ue or False">
  <p:cSld name="True or False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HD.png" id="119" name="Google Shape;119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9"/>
          <p:cNvSpPr txBox="1"/>
          <p:nvPr>
            <p:ph type="title"/>
          </p:nvPr>
        </p:nvSpPr>
        <p:spPr>
          <a:xfrm>
            <a:off x="685801" y="609601"/>
            <a:ext cx="10131427" cy="2743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  <a:defRPr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p19"/>
          <p:cNvSpPr txBox="1"/>
          <p:nvPr>
            <p:ph idx="1" type="body"/>
          </p:nvPr>
        </p:nvSpPr>
        <p:spPr>
          <a:xfrm>
            <a:off x="685801" y="3505200"/>
            <a:ext cx="10131428" cy="838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2800"/>
              <a:buNone/>
              <a:defRPr b="0" sz="2800" cap="none">
                <a:solidFill>
                  <a:schemeClr val="lt1"/>
                </a:solidFill>
              </a:defRPr>
            </a:lvl1pPr>
            <a:lvl2pPr indent="-342900" lvl="1" marL="9144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1000"/>
              </a:spcBef>
              <a:spcAft>
                <a:spcPts val="100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22" name="Google Shape;122;p19"/>
          <p:cNvSpPr txBox="1"/>
          <p:nvPr>
            <p:ph idx="2" type="body"/>
          </p:nvPr>
        </p:nvSpPr>
        <p:spPr>
          <a:xfrm>
            <a:off x="685800" y="4343400"/>
            <a:ext cx="10131428" cy="14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8pPr>
            <a:lvl9pPr indent="-228600" lvl="8" marL="4114800" algn="l">
              <a:spcBef>
                <a:spcPts val="1000"/>
              </a:spcBef>
              <a:spcAft>
                <a:spcPts val="100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3" name="Google Shape;123;p19"/>
          <p:cNvSpPr txBox="1"/>
          <p:nvPr>
            <p:ph idx="10" type="dt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" name="Google Shape;124;p19"/>
          <p:cNvSpPr txBox="1"/>
          <p:nvPr>
            <p:ph idx="11" type="ftr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5" name="Google Shape;125;p19"/>
          <p:cNvSpPr txBox="1"/>
          <p:nvPr>
            <p:ph idx="12" type="sldNum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HD.png" id="127" name="Google Shape;127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0"/>
          <p:cNvSpPr txBox="1"/>
          <p:nvPr>
            <p:ph idx="1" type="body"/>
          </p:nvPr>
        </p:nvSpPr>
        <p:spPr>
          <a:xfrm rot="5400000">
            <a:off x="3926947" y="-1099079"/>
            <a:ext cx="3649133" cy="101314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1000"/>
              </a:spcBef>
              <a:spcAft>
                <a:spcPts val="100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29" name="Google Shape;129;p20"/>
          <p:cNvSpPr txBox="1"/>
          <p:nvPr>
            <p:ph idx="10" type="dt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" name="Google Shape;130;p20"/>
          <p:cNvSpPr txBox="1"/>
          <p:nvPr>
            <p:ph idx="11" type="ftr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p20"/>
          <p:cNvSpPr txBox="1"/>
          <p:nvPr>
            <p:ph idx="12" type="sldNum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2" name="Google Shape;132;p20"/>
          <p:cNvSpPr txBox="1"/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HD.png" id="134" name="Google Shape;134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1"/>
          <p:cNvSpPr txBox="1"/>
          <p:nvPr>
            <p:ph type="title"/>
          </p:nvPr>
        </p:nvSpPr>
        <p:spPr>
          <a:xfrm rot="5400000">
            <a:off x="7147151" y="2121124"/>
            <a:ext cx="5181601" cy="215855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p21"/>
          <p:cNvSpPr txBox="1"/>
          <p:nvPr>
            <p:ph idx="1" type="body"/>
          </p:nvPr>
        </p:nvSpPr>
        <p:spPr>
          <a:xfrm rot="5400000">
            <a:off x="2011058" y="-715658"/>
            <a:ext cx="5181600" cy="78321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1000"/>
              </a:spcBef>
              <a:spcAft>
                <a:spcPts val="100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37" name="Google Shape;137;p21"/>
          <p:cNvSpPr txBox="1"/>
          <p:nvPr>
            <p:ph idx="10" type="dt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p21"/>
          <p:cNvSpPr txBox="1"/>
          <p:nvPr>
            <p:ph idx="11" type="ftr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9" name="Google Shape;139;p21"/>
          <p:cNvSpPr txBox="1"/>
          <p:nvPr>
            <p:ph idx="12" type="sldNum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HD.png" id="19" name="Google Shape;19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6"/>
          <p:cNvSpPr txBox="1"/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6"/>
          <p:cNvSpPr txBox="1"/>
          <p:nvPr>
            <p:ph idx="1" type="body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1000"/>
              </a:spcBef>
              <a:spcAft>
                <a:spcPts val="100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22" name="Google Shape;22;p6"/>
          <p:cNvSpPr txBox="1"/>
          <p:nvPr>
            <p:ph idx="10" type="dt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6"/>
          <p:cNvSpPr txBox="1"/>
          <p:nvPr>
            <p:ph idx="11" type="ftr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6"/>
          <p:cNvSpPr txBox="1"/>
          <p:nvPr>
            <p:ph idx="12" type="sldNum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HD.png" id="26" name="Google Shape;26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7"/>
          <p:cNvSpPr txBox="1"/>
          <p:nvPr>
            <p:ph type="title"/>
          </p:nvPr>
        </p:nvSpPr>
        <p:spPr>
          <a:xfrm>
            <a:off x="685800" y="3308581"/>
            <a:ext cx="10131427" cy="1468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  <a:defRPr b="0" sz="40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7"/>
          <p:cNvSpPr txBox="1"/>
          <p:nvPr>
            <p:ph idx="1" type="body"/>
          </p:nvPr>
        </p:nvSpPr>
        <p:spPr>
          <a:xfrm>
            <a:off x="685799" y="4777381"/>
            <a:ext cx="10131428" cy="8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2000"/>
              <a:buNone/>
              <a:defRPr sz="2000" cap="none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8pPr>
            <a:lvl9pPr indent="-228600" lvl="8" marL="4114800" algn="l">
              <a:spcBef>
                <a:spcPts val="1000"/>
              </a:spcBef>
              <a:spcAft>
                <a:spcPts val="100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7"/>
          <p:cNvSpPr txBox="1"/>
          <p:nvPr>
            <p:ph idx="10" type="dt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7"/>
          <p:cNvSpPr txBox="1"/>
          <p:nvPr>
            <p:ph idx="11" type="ftr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HD.png" id="33" name="Google Shape;33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8"/>
          <p:cNvSpPr txBox="1"/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8"/>
          <p:cNvSpPr txBox="1"/>
          <p:nvPr>
            <p:ph idx="1" type="body"/>
          </p:nvPr>
        </p:nvSpPr>
        <p:spPr>
          <a:xfrm>
            <a:off x="685802" y="2142067"/>
            <a:ext cx="4995334" cy="364913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1000"/>
              </a:spcBef>
              <a:spcAft>
                <a:spcPts val="100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8"/>
          <p:cNvSpPr txBox="1"/>
          <p:nvPr>
            <p:ph idx="2" type="body"/>
          </p:nvPr>
        </p:nvSpPr>
        <p:spPr>
          <a:xfrm>
            <a:off x="5821895" y="2142067"/>
            <a:ext cx="4995332" cy="36491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1000"/>
              </a:spcBef>
              <a:spcAft>
                <a:spcPts val="100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8"/>
          <p:cNvSpPr txBox="1"/>
          <p:nvPr>
            <p:ph idx="10" type="dt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8"/>
          <p:cNvSpPr txBox="1"/>
          <p:nvPr>
            <p:ph idx="11" type="ftr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8"/>
          <p:cNvSpPr txBox="1"/>
          <p:nvPr>
            <p:ph idx="12" type="sldNum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 txBox="1"/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9"/>
          <p:cNvSpPr txBox="1"/>
          <p:nvPr>
            <p:ph idx="1" type="body"/>
          </p:nvPr>
        </p:nvSpPr>
        <p:spPr>
          <a:xfrm>
            <a:off x="973670" y="2218267"/>
            <a:ext cx="4709054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2800"/>
              <a:buNone/>
              <a:defRPr b="0" sz="28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100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685801" y="2870201"/>
            <a:ext cx="4996923" cy="2920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1000"/>
              </a:spcBef>
              <a:spcAft>
                <a:spcPts val="100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9"/>
          <p:cNvSpPr txBox="1"/>
          <p:nvPr>
            <p:ph idx="3" type="body"/>
          </p:nvPr>
        </p:nvSpPr>
        <p:spPr>
          <a:xfrm>
            <a:off x="6096003" y="2226734"/>
            <a:ext cx="4722813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2800"/>
              <a:buNone/>
              <a:defRPr b="0" sz="28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100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9"/>
          <p:cNvSpPr txBox="1"/>
          <p:nvPr>
            <p:ph idx="4" type="body"/>
          </p:nvPr>
        </p:nvSpPr>
        <p:spPr>
          <a:xfrm>
            <a:off x="5823483" y="2870201"/>
            <a:ext cx="4995334" cy="2920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1000"/>
              </a:spcBef>
              <a:spcAft>
                <a:spcPts val="100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9"/>
          <p:cNvSpPr txBox="1"/>
          <p:nvPr>
            <p:ph idx="10" type="dt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9"/>
          <p:cNvSpPr txBox="1"/>
          <p:nvPr>
            <p:ph idx="11" type="ftr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9"/>
          <p:cNvSpPr txBox="1"/>
          <p:nvPr>
            <p:ph idx="12" type="sldNum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HD.png" id="50" name="Google Shape;50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10"/>
          <p:cNvSpPr txBox="1"/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0"/>
          <p:cNvSpPr txBox="1"/>
          <p:nvPr>
            <p:ph idx="10" type="dt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0"/>
          <p:cNvSpPr txBox="1"/>
          <p:nvPr>
            <p:ph idx="11" type="ftr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10"/>
          <p:cNvSpPr txBox="1"/>
          <p:nvPr>
            <p:ph idx="12" type="sldNum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HD.png" id="56" name="Google Shape;56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1"/>
          <p:cNvSpPr txBox="1"/>
          <p:nvPr>
            <p:ph idx="10" type="dt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11"/>
          <p:cNvSpPr txBox="1"/>
          <p:nvPr>
            <p:ph idx="11" type="ftr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1"/>
          <p:cNvSpPr txBox="1"/>
          <p:nvPr>
            <p:ph idx="12" type="sldNum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HD.png" id="61" name="Google Shape;61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2"/>
          <p:cNvSpPr txBox="1"/>
          <p:nvPr>
            <p:ph type="title"/>
          </p:nvPr>
        </p:nvSpPr>
        <p:spPr>
          <a:xfrm>
            <a:off x="685800" y="2074333"/>
            <a:ext cx="3680885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  <a:defRPr b="0" sz="2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2"/>
          <p:cNvSpPr txBox="1"/>
          <p:nvPr>
            <p:ph idx="1" type="body"/>
          </p:nvPr>
        </p:nvSpPr>
        <p:spPr>
          <a:xfrm>
            <a:off x="4648201" y="609601"/>
            <a:ext cx="6169026" cy="518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1000"/>
              </a:spcBef>
              <a:spcAft>
                <a:spcPts val="100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64" name="Google Shape;64;p12"/>
          <p:cNvSpPr txBox="1"/>
          <p:nvPr>
            <p:ph idx="2" type="body"/>
          </p:nvPr>
        </p:nvSpPr>
        <p:spPr>
          <a:xfrm>
            <a:off x="685800" y="3445933"/>
            <a:ext cx="3680885" cy="18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100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12"/>
          <p:cNvSpPr txBox="1"/>
          <p:nvPr>
            <p:ph idx="10" type="dt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2"/>
          <p:cNvSpPr txBox="1"/>
          <p:nvPr>
            <p:ph idx="11" type="ftr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2"/>
          <p:cNvSpPr txBox="1"/>
          <p:nvPr>
            <p:ph idx="12" type="sldNum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HD.png" id="69" name="Google Shape;69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3"/>
          <p:cNvSpPr txBox="1"/>
          <p:nvPr>
            <p:ph type="title"/>
          </p:nvPr>
        </p:nvSpPr>
        <p:spPr>
          <a:xfrm>
            <a:off x="685800" y="1600200"/>
            <a:ext cx="6164653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  <a:defRPr b="0" sz="28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3"/>
          <p:cNvSpPr/>
          <p:nvPr>
            <p:ph idx="2" type="pic"/>
          </p:nvPr>
        </p:nvSpPr>
        <p:spPr>
          <a:xfrm>
            <a:off x="7536253" y="914400"/>
            <a:ext cx="3280974" cy="4572000"/>
          </a:xfrm>
          <a:prstGeom prst="roundRect">
            <a:avLst>
              <a:gd fmla="val 4280" name="adj"/>
            </a:avLst>
          </a:prstGeom>
          <a:noFill/>
          <a:ln cap="sq" cmpd="dbl" w="508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254000" rotWithShape="0" algn="tl">
              <a:srgbClr val="000000">
                <a:alpha val="42745"/>
              </a:srgbClr>
            </a:outerShdw>
          </a:effectLst>
        </p:spPr>
      </p:sp>
      <p:sp>
        <p:nvSpPr>
          <p:cNvPr id="72" name="Google Shape;72;p13"/>
          <p:cNvSpPr txBox="1"/>
          <p:nvPr>
            <p:ph idx="1" type="body"/>
          </p:nvPr>
        </p:nvSpPr>
        <p:spPr>
          <a:xfrm>
            <a:off x="685800" y="2971800"/>
            <a:ext cx="6164653" cy="18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100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73" name="Google Shape;73;p13"/>
          <p:cNvSpPr txBox="1"/>
          <p:nvPr>
            <p:ph idx="10" type="dt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3"/>
          <p:cNvSpPr txBox="1"/>
          <p:nvPr>
            <p:ph idx="11" type="ftr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13"/>
          <p:cNvSpPr txBox="1"/>
          <p:nvPr>
            <p:ph idx="12" type="sldNum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2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19" Type="http://schemas.openxmlformats.org/officeDocument/2006/relationships/theme" Target="../theme/theme1.xml"/><Relationship Id="rId6" Type="http://schemas.openxmlformats.org/officeDocument/2006/relationships/slideLayout" Target="../slideLayouts/slideLayout5.xml"/><Relationship Id="rId18" Type="http://schemas.openxmlformats.org/officeDocument/2006/relationships/slideLayout" Target="../slideLayouts/slideLayout17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"/>
          <p:cNvSpPr txBox="1"/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  <a:defRPr b="0" i="0" sz="3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7" name="Google Shape;7;p4"/>
          <p:cNvSpPr txBox="1"/>
          <p:nvPr>
            <p:ph idx="1" type="body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3020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0480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0480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0480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0480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04800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04800" lvl="8" marL="4114800" marR="0" rtl="0" algn="l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4"/>
          <p:cNvSpPr txBox="1"/>
          <p:nvPr>
            <p:ph idx="10" type="dt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4"/>
          <p:cNvSpPr txBox="1"/>
          <p:nvPr>
            <p:ph idx="11" type="ftr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4"/>
          <p:cNvSpPr txBox="1"/>
          <p:nvPr>
            <p:ph idx="12" type="sldNum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://www.youtube.com/watch?v=rmDKKYvrtWw" TargetMode="External"/><Relationship Id="rId4" Type="http://schemas.openxmlformats.org/officeDocument/2006/relationships/image" Target="../media/image17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png"/><Relationship Id="rId4" Type="http://schemas.openxmlformats.org/officeDocument/2006/relationships/image" Target="../media/image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Relationship Id="rId4" Type="http://schemas.openxmlformats.org/officeDocument/2006/relationships/image" Target="../media/image1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png"/><Relationship Id="rId4" Type="http://schemas.openxmlformats.org/officeDocument/2006/relationships/image" Target="../media/image1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://drive.google.com/file/d/1PFJ-hScKVEDvfSxdK_Jyk1iahFR1FDa2/view" TargetMode="External"/><Relationship Id="rId4" Type="http://schemas.openxmlformats.org/officeDocument/2006/relationships/image" Target="../media/image18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1.png"/><Relationship Id="rId4" Type="http://schemas.openxmlformats.org/officeDocument/2006/relationships/image" Target="../media/image2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0.png"/><Relationship Id="rId4" Type="http://schemas.openxmlformats.org/officeDocument/2006/relationships/image" Target="../media/image3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1.png"/><Relationship Id="rId4" Type="http://schemas.openxmlformats.org/officeDocument/2006/relationships/image" Target="../media/image2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4.png"/><Relationship Id="rId4" Type="http://schemas.openxmlformats.org/officeDocument/2006/relationships/image" Target="../media/image2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3.png"/><Relationship Id="rId4" Type="http://schemas.openxmlformats.org/officeDocument/2006/relationships/image" Target="../media/image2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hyperlink" Target="http://www.youtube.com/watch?v=OM7cZEEzwos" TargetMode="External"/><Relationship Id="rId4" Type="http://schemas.openxmlformats.org/officeDocument/2006/relationships/image" Target="../media/image26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"/>
          <p:cNvSpPr txBox="1"/>
          <p:nvPr>
            <p:ph type="ctrTitle"/>
          </p:nvPr>
        </p:nvSpPr>
        <p:spPr>
          <a:xfrm>
            <a:off x="4012650" y="0"/>
            <a:ext cx="8406900" cy="2503500"/>
          </a:xfrm>
          <a:prstGeom prst="rect">
            <a:avLst/>
          </a:prstGeom>
          <a:noFill/>
          <a:ln>
            <a:noFill/>
          </a:ln>
          <a:effectLst>
            <a:outerShdw blurRad="85725" rotWithShape="0" algn="bl" dir="6900000" dist="9525">
              <a:srgbClr val="FFFFFF">
                <a:alpha val="67000"/>
              </a:srgbClr>
            </a:outerShdw>
            <a:reflection blurRad="0" dir="5400000" dist="133350" endA="0" endPos="30000" fadeDir="5400012" kx="0" rotWithShape="0" algn="bl" stA="17000" stPos="0" sy="-100000" ky="0"/>
          </a:effectLst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</a:pPr>
            <a:r>
              <a:t/>
            </a:r>
            <a:endParaRPr b="1" sz="3200">
              <a:solidFill>
                <a:srgbClr val="E5C068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</a:pPr>
            <a:r>
              <a:rPr b="1" lang="en-US" sz="3200">
                <a:solidFill>
                  <a:srgbClr val="E5C068"/>
                </a:solidFill>
              </a:rPr>
              <a:t>SOCIAL </a:t>
            </a:r>
            <a:r>
              <a:rPr b="1" lang="en-US" sz="3200">
                <a:solidFill>
                  <a:srgbClr val="E5C068"/>
                </a:solidFill>
              </a:rPr>
              <a:t>ENGINEERING</a:t>
            </a:r>
            <a:r>
              <a:rPr b="1" lang="en-US" sz="3200">
                <a:solidFill>
                  <a:srgbClr val="E5C068"/>
                </a:solidFill>
              </a:rPr>
              <a:t> TOOLKIT DEMONSTRATION &amp; </a:t>
            </a:r>
            <a:r>
              <a:rPr b="1" lang="en-US" sz="3200">
                <a:solidFill>
                  <a:srgbClr val="E5C068"/>
                </a:solidFill>
              </a:rPr>
              <a:t>UNSECURED</a:t>
            </a:r>
            <a:r>
              <a:rPr b="1" lang="en-US" sz="3200">
                <a:solidFill>
                  <a:srgbClr val="E5C068"/>
                </a:solidFill>
              </a:rPr>
              <a:t> WEBSITE OVERVIEW</a:t>
            </a:r>
            <a:endParaRPr b="1" sz="3200">
              <a:solidFill>
                <a:srgbClr val="E5C068"/>
              </a:solidFill>
            </a:endParaRPr>
          </a:p>
        </p:txBody>
      </p:sp>
      <p:sp>
        <p:nvSpPr>
          <p:cNvPr id="145" name="Google Shape;145;p1"/>
          <p:cNvSpPr txBox="1"/>
          <p:nvPr/>
        </p:nvSpPr>
        <p:spPr>
          <a:xfrm>
            <a:off x="7139850" y="3759375"/>
            <a:ext cx="4203000" cy="20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3200" u="none" cap="none" strike="noStrike">
                <a:solidFill>
                  <a:srgbClr val="FFF9EA"/>
                </a:solidFill>
                <a:latin typeface="Georgia"/>
                <a:ea typeface="Georgia"/>
                <a:cs typeface="Georgia"/>
                <a:sym typeface="Georgia"/>
              </a:rPr>
              <a:t>Keya Upadhyay</a:t>
            </a:r>
            <a:endParaRPr>
              <a:solidFill>
                <a:srgbClr val="FFF9EA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3200" u="none" cap="none" strike="noStrike">
                <a:solidFill>
                  <a:srgbClr val="FFF9EA"/>
                </a:solidFill>
                <a:latin typeface="Georgia"/>
                <a:ea typeface="Georgia"/>
                <a:cs typeface="Georgia"/>
                <a:sym typeface="Georgia"/>
              </a:rPr>
              <a:t>Maggie Kozlowski</a:t>
            </a:r>
            <a:endParaRPr>
              <a:solidFill>
                <a:srgbClr val="FFF9EA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3200" u="none" cap="none" strike="noStrike">
                <a:solidFill>
                  <a:srgbClr val="FFF9EA"/>
                </a:solidFill>
                <a:latin typeface="Georgia"/>
                <a:ea typeface="Georgia"/>
                <a:cs typeface="Georgia"/>
                <a:sym typeface="Georgia"/>
              </a:rPr>
              <a:t>Anita Sanap </a:t>
            </a:r>
            <a:endParaRPr>
              <a:solidFill>
                <a:srgbClr val="FFF9EA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3200" u="none" cap="none" strike="noStrike">
                <a:solidFill>
                  <a:srgbClr val="FFF9EA"/>
                </a:solidFill>
                <a:latin typeface="Georgia"/>
                <a:ea typeface="Georgia"/>
                <a:cs typeface="Georgia"/>
                <a:sym typeface="Georgia"/>
              </a:rPr>
              <a:t>Rupinder Kaur</a:t>
            </a:r>
            <a:endParaRPr>
              <a:solidFill>
                <a:srgbClr val="FFF9EA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146" name="Google Shape;146;p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472" y="406675"/>
            <a:ext cx="2554475" cy="255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3edf500ac2_1_62"/>
          <p:cNvSpPr txBox="1"/>
          <p:nvPr>
            <p:ph type="ctrTitle"/>
          </p:nvPr>
        </p:nvSpPr>
        <p:spPr>
          <a:xfrm>
            <a:off x="1224025" y="-86650"/>
            <a:ext cx="10492500" cy="953100"/>
          </a:xfrm>
          <a:prstGeom prst="rect">
            <a:avLst/>
          </a:prstGeom>
          <a:effectLst>
            <a:outerShdw blurRad="57150" rotWithShape="0" algn="bl" dir="5400000" dist="19050">
              <a:srgbClr val="FFF9EA">
                <a:alpha val="50000"/>
              </a:srgbClr>
            </a:outerShdw>
          </a:effectLst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E5C068"/>
                </a:solidFill>
              </a:rPr>
              <a:t>Mass Mailer Attack</a:t>
            </a:r>
            <a:endParaRPr/>
          </a:p>
        </p:txBody>
      </p:sp>
      <p:pic>
        <p:nvPicPr>
          <p:cNvPr id="206" name="Google Shape;206;g23edf500ac2_1_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26875"/>
            <a:ext cx="11887200" cy="5163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77e0b3c96d_0_5"/>
          <p:cNvSpPr txBox="1"/>
          <p:nvPr>
            <p:ph type="ctrTitle"/>
          </p:nvPr>
        </p:nvSpPr>
        <p:spPr>
          <a:xfrm>
            <a:off x="257895" y="10"/>
            <a:ext cx="11502900" cy="956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FFF9EA">
                <a:alpha val="50000"/>
              </a:srgbClr>
            </a:outerShdw>
          </a:effectLst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</a:pPr>
            <a:r>
              <a:rPr b="1" lang="en-US" sz="3200">
                <a:solidFill>
                  <a:srgbClr val="E5C068"/>
                </a:solidFill>
              </a:rPr>
              <a:t>Credentials Harvesting Attack</a:t>
            </a:r>
            <a:endParaRPr>
              <a:solidFill>
                <a:srgbClr val="E5C068"/>
              </a:solidFill>
            </a:endParaRPr>
          </a:p>
        </p:txBody>
      </p:sp>
      <p:sp>
        <p:nvSpPr>
          <p:cNvPr id="212" name="Google Shape;212;g277e0b3c96d_0_5"/>
          <p:cNvSpPr txBox="1"/>
          <p:nvPr>
            <p:ph idx="1" type="subTitle"/>
          </p:nvPr>
        </p:nvSpPr>
        <p:spPr>
          <a:xfrm>
            <a:off x="344550" y="1198875"/>
            <a:ext cx="11502900" cy="5178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FFF9EA">
                <a:alpha val="50000"/>
              </a:srgbClr>
            </a:outerShdw>
          </a:effectLst>
        </p:spPr>
        <p:txBody>
          <a:bodyPr anchorCtr="0" anchor="b" bIns="45700" lIns="91425" spcFirstLastPara="1" rIns="91425" wrap="square" tIns="45700">
            <a:normAutofit fontScale="925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56250"/>
              <a:buNone/>
            </a:pPr>
            <a:r>
              <a:rPr lang="en-US" sz="3200">
                <a:solidFill>
                  <a:srgbClr val="E5C068"/>
                </a:solidFill>
              </a:rPr>
              <a:t>Key Points</a:t>
            </a:r>
            <a:r>
              <a:rPr lang="en-US" sz="3200">
                <a:solidFill>
                  <a:srgbClr val="FFF9EA"/>
                </a:solidFill>
              </a:rPr>
              <a:t> </a:t>
            </a:r>
            <a:endParaRPr sz="3200">
              <a:solidFill>
                <a:srgbClr val="FFF9EA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ct val="56250"/>
              <a:buNone/>
            </a:pPr>
            <a:r>
              <a:t/>
            </a:r>
            <a:endParaRPr sz="3200">
              <a:solidFill>
                <a:srgbClr val="FFF9EA"/>
              </a:solidFill>
            </a:endParaRPr>
          </a:p>
          <a:p>
            <a:pPr indent="-404812" lvl="0" marL="457200" rtl="0" algn="l">
              <a:spcBef>
                <a:spcPts val="0"/>
              </a:spcBef>
              <a:spcAft>
                <a:spcPts val="0"/>
              </a:spcAft>
              <a:buClr>
                <a:srgbClr val="FFF9EA"/>
              </a:buClr>
              <a:buSzPct val="100000"/>
              <a:buAutoNum type="arabicPeriod"/>
            </a:pPr>
            <a:r>
              <a:rPr lang="en-US" sz="3000">
                <a:solidFill>
                  <a:srgbClr val="FFF9EA"/>
                </a:solidFill>
              </a:rPr>
              <a:t>Threat actors perform credential harvesting attack to collect usernames and passwords</a:t>
            </a:r>
            <a:endParaRPr sz="3000">
              <a:solidFill>
                <a:srgbClr val="FFF9EA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60000"/>
              <a:buNone/>
            </a:pPr>
            <a:r>
              <a:t/>
            </a:r>
            <a:endParaRPr sz="3000">
              <a:solidFill>
                <a:srgbClr val="FFF9EA"/>
              </a:solidFill>
            </a:endParaRPr>
          </a:p>
          <a:p>
            <a:pPr indent="-404812" lvl="0" marL="457200" rtl="0" algn="l">
              <a:spcBef>
                <a:spcPts val="0"/>
              </a:spcBef>
              <a:spcAft>
                <a:spcPts val="0"/>
              </a:spcAft>
              <a:buClr>
                <a:srgbClr val="FFF9EA"/>
              </a:buClr>
              <a:buSzPct val="100000"/>
              <a:buAutoNum type="arabicPeriod"/>
            </a:pPr>
            <a:r>
              <a:rPr lang="en-US" sz="3000">
                <a:solidFill>
                  <a:srgbClr val="FFF9EA"/>
                </a:solidFill>
              </a:rPr>
              <a:t>Then they often use these to penetrate networks. or sell them for money </a:t>
            </a:r>
            <a:endParaRPr sz="3000">
              <a:solidFill>
                <a:srgbClr val="FFF9EA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60000"/>
              <a:buNone/>
            </a:pPr>
            <a:r>
              <a:t/>
            </a:r>
            <a:endParaRPr sz="3000">
              <a:solidFill>
                <a:srgbClr val="FFF9EA"/>
              </a:solidFill>
            </a:endParaRPr>
          </a:p>
          <a:p>
            <a:pPr indent="-404812" lvl="0" marL="457200" rtl="0" algn="l">
              <a:spcBef>
                <a:spcPts val="0"/>
              </a:spcBef>
              <a:spcAft>
                <a:spcPts val="0"/>
              </a:spcAft>
              <a:buClr>
                <a:srgbClr val="FFF9EA"/>
              </a:buClr>
              <a:buSzPct val="100000"/>
              <a:buAutoNum type="arabicPeriod"/>
            </a:pPr>
            <a:r>
              <a:rPr lang="en-US" sz="3000">
                <a:solidFill>
                  <a:srgbClr val="FFF9EA"/>
                </a:solidFill>
              </a:rPr>
              <a:t>Most of the times; employees reuse credentials on other websites, applications and systems. For cyber criminals it gets easy to attack other </a:t>
            </a:r>
            <a:r>
              <a:rPr lang="en-US" sz="3000">
                <a:solidFill>
                  <a:srgbClr val="FFF9EA"/>
                </a:solidFill>
              </a:rPr>
              <a:t>networks</a:t>
            </a:r>
            <a:endParaRPr sz="3000">
              <a:solidFill>
                <a:srgbClr val="FFF9EA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60000"/>
              <a:buNone/>
            </a:pPr>
            <a:r>
              <a:t/>
            </a:r>
            <a:endParaRPr sz="3000">
              <a:solidFill>
                <a:srgbClr val="FFF9EA"/>
              </a:solidFill>
            </a:endParaRPr>
          </a:p>
          <a:p>
            <a:pPr indent="-404812" lvl="0" marL="457200" rtl="0" algn="l">
              <a:spcBef>
                <a:spcPts val="0"/>
              </a:spcBef>
              <a:spcAft>
                <a:spcPts val="0"/>
              </a:spcAft>
              <a:buClr>
                <a:srgbClr val="FFF9EA"/>
              </a:buClr>
              <a:buSzPct val="100000"/>
              <a:buAutoNum type="arabicPeriod"/>
            </a:pPr>
            <a:r>
              <a:rPr lang="en-US" sz="3000">
                <a:solidFill>
                  <a:srgbClr val="FFF9EA"/>
                </a:solidFill>
              </a:rPr>
              <a:t>Once access is gained, attackers can easily bounce from database </a:t>
            </a:r>
            <a:r>
              <a:rPr lang="en-US" sz="3000">
                <a:solidFill>
                  <a:srgbClr val="FFF9EA"/>
                </a:solidFill>
              </a:rPr>
              <a:t>access</a:t>
            </a:r>
            <a:r>
              <a:rPr lang="en-US" sz="3000">
                <a:solidFill>
                  <a:srgbClr val="FFF9EA"/>
                </a:solidFill>
              </a:rPr>
              <a:t> to sensitive data</a:t>
            </a:r>
            <a:endParaRPr sz="3000">
              <a:solidFill>
                <a:srgbClr val="FFF9EA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3edf500ac2_1_89"/>
          <p:cNvSpPr txBox="1"/>
          <p:nvPr>
            <p:ph type="ctrTitle"/>
          </p:nvPr>
        </p:nvSpPr>
        <p:spPr>
          <a:xfrm>
            <a:off x="738850" y="-220900"/>
            <a:ext cx="11231400" cy="782700"/>
          </a:xfrm>
          <a:prstGeom prst="rect">
            <a:avLst/>
          </a:prstGeom>
          <a:effectLst>
            <a:outerShdw blurRad="57150" rotWithShape="0" algn="bl" dir="5400000" dist="19050">
              <a:srgbClr val="FFF9EA">
                <a:alpha val="50000"/>
              </a:srgbClr>
            </a:outerShdw>
          </a:effectLst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E5C068"/>
                </a:solidFill>
              </a:rPr>
              <a:t>Credentials Harvesting Attack</a:t>
            </a:r>
            <a:endParaRPr/>
          </a:p>
        </p:txBody>
      </p:sp>
      <p:pic>
        <p:nvPicPr>
          <p:cNvPr descr="Credential Harvesting Attack Using Social Engineering Tool kit in Kali Linux" id="218" name="Google Shape;218;g23edf500ac2_1_89" title="Credential Harvesting Attack Rupinder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175" y="488750"/>
            <a:ext cx="12117650" cy="6369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77e0b3d1de_2_0"/>
          <p:cNvSpPr txBox="1"/>
          <p:nvPr>
            <p:ph type="ctrTitle"/>
          </p:nvPr>
        </p:nvSpPr>
        <p:spPr>
          <a:xfrm>
            <a:off x="2331525" y="118025"/>
            <a:ext cx="8108400" cy="801600"/>
          </a:xfrm>
          <a:prstGeom prst="rect">
            <a:avLst/>
          </a:prstGeom>
          <a:effectLst>
            <a:outerShdw blurRad="57150" rotWithShape="0" algn="bl" dir="5400000" dist="19050">
              <a:srgbClr val="FFF9EA">
                <a:alpha val="50000"/>
              </a:srgbClr>
            </a:outerShdw>
          </a:effectLst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E5C068"/>
                </a:solidFill>
              </a:rPr>
              <a:t>Website attack Vectors</a:t>
            </a:r>
            <a:endParaRPr/>
          </a:p>
        </p:txBody>
      </p:sp>
      <p:sp>
        <p:nvSpPr>
          <p:cNvPr id="224" name="Google Shape;224;g277e0b3d1de_2_0"/>
          <p:cNvSpPr txBox="1"/>
          <p:nvPr>
            <p:ph idx="1" type="subTitle"/>
          </p:nvPr>
        </p:nvSpPr>
        <p:spPr>
          <a:xfrm>
            <a:off x="322050" y="1231375"/>
            <a:ext cx="11632200" cy="5380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900">
                <a:solidFill>
                  <a:srgbClr val="E5C068"/>
                </a:solidFill>
                <a:latin typeface="Arial"/>
                <a:ea typeface="Arial"/>
                <a:cs typeface="Arial"/>
                <a:sym typeface="Arial"/>
              </a:rPr>
              <a:t>Used Website attack Vectors from </a:t>
            </a:r>
            <a:r>
              <a:rPr lang="en-US" sz="1900">
                <a:solidFill>
                  <a:srgbClr val="E5C068"/>
                </a:solidFill>
                <a:latin typeface="Arial"/>
                <a:ea typeface="Arial"/>
                <a:cs typeface="Arial"/>
                <a:sym typeface="Arial"/>
              </a:rPr>
              <a:t>Kali Social Engineering Toolkit.</a:t>
            </a:r>
            <a:endParaRPr sz="1900">
              <a:solidFill>
                <a:srgbClr val="E5C06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5" name="Google Shape;225;g277e0b3d1de_2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4925" y="1723975"/>
            <a:ext cx="11341874" cy="4925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77e0b3d1de_2_9"/>
          <p:cNvSpPr txBox="1"/>
          <p:nvPr>
            <p:ph type="ctrTitle"/>
          </p:nvPr>
        </p:nvSpPr>
        <p:spPr>
          <a:xfrm>
            <a:off x="751250" y="102775"/>
            <a:ext cx="10230300" cy="682200"/>
          </a:xfrm>
          <a:prstGeom prst="rect">
            <a:avLst/>
          </a:prstGeom>
          <a:effectLst>
            <a:outerShdw blurRad="57150" rotWithShape="0" algn="bl" dir="5400000" dist="19050">
              <a:srgbClr val="FFF9EA">
                <a:alpha val="50000"/>
              </a:srgbClr>
            </a:outerShdw>
          </a:effectLst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E5C068"/>
                </a:solidFill>
              </a:rPr>
              <a:t>Credential Harvester Attack Method</a:t>
            </a:r>
            <a:endParaRPr/>
          </a:p>
        </p:txBody>
      </p:sp>
      <p:pic>
        <p:nvPicPr>
          <p:cNvPr id="231" name="Google Shape;231;g277e0b3d1de_2_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837650"/>
            <a:ext cx="5487324" cy="486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g277e0b3d1de_2_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60275" y="1837650"/>
            <a:ext cx="6179325" cy="4867950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g277e0b3d1de_2_9"/>
          <p:cNvSpPr txBox="1"/>
          <p:nvPr/>
        </p:nvSpPr>
        <p:spPr>
          <a:xfrm>
            <a:off x="152400" y="1041950"/>
            <a:ext cx="53796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E5C068"/>
                </a:solidFill>
                <a:latin typeface="Calibri"/>
                <a:ea typeface="Calibri"/>
                <a:cs typeface="Calibri"/>
                <a:sym typeface="Calibri"/>
              </a:rPr>
              <a:t>Selected Site clone from the options. </a:t>
            </a:r>
            <a:endParaRPr sz="1900">
              <a:solidFill>
                <a:srgbClr val="E5C06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g277e0b3d1de_2_9"/>
          <p:cNvSpPr txBox="1"/>
          <p:nvPr/>
        </p:nvSpPr>
        <p:spPr>
          <a:xfrm>
            <a:off x="5860225" y="871650"/>
            <a:ext cx="6179400" cy="10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E5C068"/>
                </a:solidFill>
                <a:latin typeface="Calibri"/>
                <a:ea typeface="Calibri"/>
                <a:cs typeface="Calibri"/>
                <a:sym typeface="Calibri"/>
              </a:rPr>
              <a:t>Used hacker’s machine IP address as hacker will be getting results on their machine and website URL which are to be cloned. </a:t>
            </a:r>
            <a:endParaRPr sz="1900">
              <a:solidFill>
                <a:srgbClr val="E5C06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277e0b3d1de_2_21"/>
          <p:cNvSpPr txBox="1"/>
          <p:nvPr>
            <p:ph type="ctrTitle"/>
          </p:nvPr>
        </p:nvSpPr>
        <p:spPr>
          <a:xfrm>
            <a:off x="2497200" y="12551"/>
            <a:ext cx="7197600" cy="858600"/>
          </a:xfrm>
          <a:prstGeom prst="rect">
            <a:avLst/>
          </a:prstGeom>
          <a:effectLst>
            <a:outerShdw blurRad="57150" rotWithShape="0" algn="bl" dir="5400000" dist="19050">
              <a:srgbClr val="FFF9EA">
                <a:alpha val="50000"/>
              </a:srgbClr>
            </a:outerShdw>
          </a:effectLst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E5C068"/>
                </a:solidFill>
              </a:rPr>
              <a:t>Successful!</a:t>
            </a:r>
            <a:endParaRPr/>
          </a:p>
        </p:txBody>
      </p:sp>
      <p:pic>
        <p:nvPicPr>
          <p:cNvPr id="240" name="Google Shape;240;g277e0b3d1de_2_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400" y="1023550"/>
            <a:ext cx="7197599" cy="256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g277e0b3d1de_2_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36425" y="3745075"/>
            <a:ext cx="9103174" cy="2771925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g277e0b3d1de_2_21"/>
          <p:cNvSpPr txBox="1"/>
          <p:nvPr/>
        </p:nvSpPr>
        <p:spPr>
          <a:xfrm>
            <a:off x="7634725" y="1648200"/>
            <a:ext cx="41679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E5C068"/>
                </a:solidFill>
                <a:latin typeface="Calibri"/>
                <a:ea typeface="Calibri"/>
                <a:cs typeface="Calibri"/>
                <a:sym typeface="Calibri"/>
              </a:rPr>
              <a:t>As shown, victim received the intended email </a:t>
            </a:r>
            <a:endParaRPr sz="2000">
              <a:solidFill>
                <a:srgbClr val="E5C06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" name="Google Shape;243;g277e0b3d1de_2_21"/>
          <p:cNvSpPr txBox="1"/>
          <p:nvPr/>
        </p:nvSpPr>
        <p:spPr>
          <a:xfrm>
            <a:off x="208400" y="4830900"/>
            <a:ext cx="23682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E5C068"/>
                </a:solidFill>
                <a:latin typeface="Calibri"/>
                <a:ea typeface="Calibri"/>
                <a:cs typeface="Calibri"/>
                <a:sym typeface="Calibri"/>
              </a:rPr>
              <a:t>Email content</a:t>
            </a:r>
            <a:endParaRPr sz="1900">
              <a:solidFill>
                <a:srgbClr val="E5C06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3edf500ac2_1_94"/>
          <p:cNvSpPr txBox="1"/>
          <p:nvPr>
            <p:ph type="ctrTitle"/>
          </p:nvPr>
        </p:nvSpPr>
        <p:spPr>
          <a:xfrm>
            <a:off x="508800" y="0"/>
            <a:ext cx="11174400" cy="1010100"/>
          </a:xfrm>
          <a:prstGeom prst="rect">
            <a:avLst/>
          </a:prstGeom>
          <a:effectLst>
            <a:outerShdw blurRad="57150" rotWithShape="0" algn="bl" dir="5400000" dist="19050">
              <a:srgbClr val="FFF9EA">
                <a:alpha val="50000"/>
              </a:srgbClr>
            </a:outerShdw>
          </a:effectLst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E5C068"/>
                </a:solidFill>
              </a:rPr>
              <a:t>Credential Harvester Attack Method</a:t>
            </a:r>
            <a:endParaRPr/>
          </a:p>
        </p:txBody>
      </p:sp>
      <p:pic>
        <p:nvPicPr>
          <p:cNvPr id="249" name="Google Shape;249;g23edf500ac2_1_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8150"/>
            <a:ext cx="4526950" cy="4449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g23edf500ac2_1_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49375" y="2008150"/>
            <a:ext cx="7243949" cy="4449675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g23edf500ac2_1_94"/>
          <p:cNvSpPr txBox="1"/>
          <p:nvPr/>
        </p:nvSpPr>
        <p:spPr>
          <a:xfrm>
            <a:off x="152400" y="1362875"/>
            <a:ext cx="45270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E5C068"/>
                </a:solidFill>
                <a:latin typeface="Calibri"/>
                <a:ea typeface="Calibri"/>
                <a:cs typeface="Calibri"/>
                <a:sym typeface="Calibri"/>
              </a:rPr>
              <a:t>The hacker machine’s IP showing as URL but the site content looks like original site.  </a:t>
            </a:r>
            <a:endParaRPr sz="1900">
              <a:solidFill>
                <a:srgbClr val="E5C06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" name="Google Shape;252;g23edf500ac2_1_94"/>
          <p:cNvSpPr txBox="1"/>
          <p:nvPr/>
        </p:nvSpPr>
        <p:spPr>
          <a:xfrm>
            <a:off x="4849375" y="1547525"/>
            <a:ext cx="71238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E5C068"/>
                </a:solidFill>
                <a:latin typeface="Calibri"/>
                <a:ea typeface="Calibri"/>
                <a:cs typeface="Calibri"/>
                <a:sym typeface="Calibri"/>
              </a:rPr>
              <a:t>Hacker’s </a:t>
            </a:r>
            <a:r>
              <a:rPr lang="en-US" sz="1900">
                <a:solidFill>
                  <a:srgbClr val="E5C068"/>
                </a:solidFill>
                <a:latin typeface="Calibri"/>
                <a:ea typeface="Calibri"/>
                <a:cs typeface="Calibri"/>
                <a:sym typeface="Calibri"/>
              </a:rPr>
              <a:t>terminal</a:t>
            </a:r>
            <a:r>
              <a:rPr lang="en-US" sz="1900">
                <a:solidFill>
                  <a:srgbClr val="E5C068"/>
                </a:solidFill>
                <a:latin typeface="Calibri"/>
                <a:ea typeface="Calibri"/>
                <a:cs typeface="Calibri"/>
                <a:sym typeface="Calibri"/>
              </a:rPr>
              <a:t> showing the user’s username/password as expected. </a:t>
            </a:r>
            <a:endParaRPr sz="1900">
              <a:solidFill>
                <a:srgbClr val="E5C06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3edf500ac2_2_0"/>
          <p:cNvSpPr txBox="1"/>
          <p:nvPr>
            <p:ph type="ctrTitle"/>
          </p:nvPr>
        </p:nvSpPr>
        <p:spPr>
          <a:xfrm>
            <a:off x="381525" y="-123800"/>
            <a:ext cx="11502900" cy="10788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FFF9EA">
                <a:alpha val="50000"/>
              </a:srgbClr>
            </a:outerShdw>
          </a:effectLst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</a:pPr>
            <a:r>
              <a:rPr b="1" lang="en-US" sz="3200">
                <a:solidFill>
                  <a:srgbClr val="E5C068"/>
                </a:solidFill>
              </a:rPr>
              <a:t>SET: Creating Payload and Listener </a:t>
            </a:r>
            <a:endParaRPr>
              <a:solidFill>
                <a:srgbClr val="E5C068"/>
              </a:solidFill>
            </a:endParaRPr>
          </a:p>
        </p:txBody>
      </p:sp>
      <p:sp>
        <p:nvSpPr>
          <p:cNvPr id="258" name="Google Shape;258;g23edf500ac2_2_0"/>
          <p:cNvSpPr txBox="1"/>
          <p:nvPr/>
        </p:nvSpPr>
        <p:spPr>
          <a:xfrm>
            <a:off x="310725" y="1907725"/>
            <a:ext cx="11644500" cy="47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" name="Google Shape;259;g23edf500ac2_2_0"/>
          <p:cNvSpPr txBox="1"/>
          <p:nvPr>
            <p:ph idx="1" type="subTitle"/>
          </p:nvPr>
        </p:nvSpPr>
        <p:spPr>
          <a:xfrm>
            <a:off x="331475" y="1388499"/>
            <a:ext cx="11502900" cy="5082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FFF9EA">
                <a:alpha val="50000"/>
              </a:srgbClr>
            </a:outerShdw>
          </a:effectLst>
        </p:spPr>
        <p:txBody>
          <a:bodyPr anchorCtr="0" anchor="b" bIns="45700" lIns="91425" spcFirstLastPara="1" rIns="91425" wrap="square" tIns="45700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56250"/>
              <a:buNone/>
            </a:pPr>
            <a:r>
              <a:rPr lang="en-US" sz="3200">
                <a:solidFill>
                  <a:srgbClr val="E5C068"/>
                </a:solidFill>
              </a:rPr>
              <a:t>KEY POINTS</a:t>
            </a:r>
            <a:endParaRPr sz="3200">
              <a:solidFill>
                <a:srgbClr val="FFF9EA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56250"/>
              <a:buNone/>
            </a:pPr>
            <a:r>
              <a:t/>
            </a:r>
            <a:endParaRPr sz="3200">
              <a:solidFill>
                <a:srgbClr val="FFF9EA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56250"/>
              <a:buNone/>
            </a:pPr>
            <a:r>
              <a:rPr lang="en-US" sz="3200">
                <a:solidFill>
                  <a:srgbClr val="FFF9EA"/>
                </a:solidFill>
              </a:rPr>
              <a:t>1. Hacker Preferred Method - Delivered via phishing emails or malicious websites embedded within a software installation or a document</a:t>
            </a:r>
            <a:endParaRPr sz="3200">
              <a:solidFill>
                <a:srgbClr val="FFF9EA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56250"/>
              <a:buNone/>
            </a:pPr>
            <a:r>
              <a:t/>
            </a:r>
            <a:endParaRPr sz="3200">
              <a:solidFill>
                <a:srgbClr val="FFF9EA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56250"/>
              <a:buNone/>
            </a:pPr>
            <a:r>
              <a:rPr lang="en-US" sz="3200">
                <a:solidFill>
                  <a:srgbClr val="FFF9EA"/>
                </a:solidFill>
              </a:rPr>
              <a:t>2. Allow attackers to bypass network security mechanisms like firewalls and other detection systems</a:t>
            </a:r>
            <a:endParaRPr sz="3200">
              <a:solidFill>
                <a:srgbClr val="FFF9EA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56250"/>
              <a:buNone/>
            </a:pPr>
            <a:r>
              <a:t/>
            </a:r>
            <a:endParaRPr sz="3200">
              <a:solidFill>
                <a:srgbClr val="FFF9EA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56250"/>
              <a:buNone/>
            </a:pPr>
            <a:r>
              <a:rPr lang="en-US" sz="3200">
                <a:solidFill>
                  <a:srgbClr val="FFF9EA"/>
                </a:solidFill>
              </a:rPr>
              <a:t>3. </a:t>
            </a:r>
            <a:r>
              <a:rPr lang="en-US" sz="3200">
                <a:solidFill>
                  <a:srgbClr val="FFF9EA"/>
                </a:solidFill>
              </a:rPr>
              <a:t>Opens a shell connection from Victim’s server to the Attacker, hence, called Reverse TCP Attack</a:t>
            </a:r>
            <a:endParaRPr sz="3200">
              <a:solidFill>
                <a:srgbClr val="FFF9EA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56250"/>
              <a:buNone/>
            </a:pPr>
            <a:r>
              <a:t/>
            </a:r>
            <a:endParaRPr sz="3200">
              <a:solidFill>
                <a:srgbClr val="FFF9EA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56250"/>
              <a:buNone/>
            </a:pPr>
            <a:r>
              <a:rPr lang="en-US" sz="3200">
                <a:solidFill>
                  <a:srgbClr val="FFF9EA"/>
                </a:solidFill>
              </a:rPr>
              <a:t>4. Remote Control Persistent access can be gained without requiring to deploy another malicious payload and able to run the system as wished. </a:t>
            </a:r>
            <a:endParaRPr sz="3200">
              <a:solidFill>
                <a:srgbClr val="FFF9EA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23d904c7cb1_1_0"/>
          <p:cNvSpPr txBox="1"/>
          <p:nvPr>
            <p:ph type="ctrTitle"/>
          </p:nvPr>
        </p:nvSpPr>
        <p:spPr>
          <a:xfrm>
            <a:off x="344550" y="-423176"/>
            <a:ext cx="11502900" cy="911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FFF9EA">
                <a:alpha val="50000"/>
              </a:srgbClr>
            </a:outerShdw>
          </a:effectLst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</a:pPr>
            <a:r>
              <a:rPr b="1" lang="en-US" sz="3200">
                <a:solidFill>
                  <a:srgbClr val="E5C068"/>
                </a:solidFill>
              </a:rPr>
              <a:t>SET: Creating Payload and </a:t>
            </a:r>
            <a:r>
              <a:rPr b="1" lang="en-US" sz="3200">
                <a:solidFill>
                  <a:srgbClr val="E5C068"/>
                </a:solidFill>
              </a:rPr>
              <a:t>Listener</a:t>
            </a:r>
            <a:r>
              <a:rPr b="1" lang="en-US" sz="3200">
                <a:solidFill>
                  <a:srgbClr val="E5C068"/>
                </a:solidFill>
              </a:rPr>
              <a:t> </a:t>
            </a:r>
            <a:endParaRPr>
              <a:solidFill>
                <a:srgbClr val="E5C068"/>
              </a:solidFill>
            </a:endParaRPr>
          </a:p>
        </p:txBody>
      </p:sp>
      <p:pic>
        <p:nvPicPr>
          <p:cNvPr id="265" name="Google Shape;265;g23d904c7cb1_1_0" title="keya_Full HD 1080p_MEDIUM_FR24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0325" y="973625"/>
            <a:ext cx="11971349" cy="5687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23edf500ac2_1_74"/>
          <p:cNvSpPr txBox="1"/>
          <p:nvPr>
            <p:ph idx="1" type="subTitle"/>
          </p:nvPr>
        </p:nvSpPr>
        <p:spPr>
          <a:xfrm>
            <a:off x="484000" y="0"/>
            <a:ext cx="10833900" cy="916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200">
              <a:solidFill>
                <a:srgbClr val="E5C068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E5C068"/>
                </a:solidFill>
              </a:rPr>
              <a:t>SET: Creating Payload and Listener</a:t>
            </a:r>
            <a:endParaRPr/>
          </a:p>
        </p:txBody>
      </p:sp>
      <p:pic>
        <p:nvPicPr>
          <p:cNvPr id="271" name="Google Shape;271;g23edf500ac2_1_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275" y="2242250"/>
            <a:ext cx="6205702" cy="4207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g23edf500ac2_1_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10475" y="2242250"/>
            <a:ext cx="5529099" cy="4207450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g23edf500ac2_1_74"/>
          <p:cNvSpPr txBox="1"/>
          <p:nvPr/>
        </p:nvSpPr>
        <p:spPr>
          <a:xfrm>
            <a:off x="231525" y="1079800"/>
            <a:ext cx="6073200" cy="9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2400">
                <a:solidFill>
                  <a:srgbClr val="FFF9EA"/>
                </a:solidFill>
                <a:latin typeface="Calibri"/>
                <a:ea typeface="Calibri"/>
                <a:cs typeface="Calibri"/>
                <a:sym typeface="Calibri"/>
              </a:rPr>
              <a:t>Using Windows Reverse_TCP Meterpreter to generate a shell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" name="Google Shape;274;g23edf500ac2_1_74"/>
          <p:cNvSpPr txBox="1"/>
          <p:nvPr/>
        </p:nvSpPr>
        <p:spPr>
          <a:xfrm>
            <a:off x="6510525" y="1076200"/>
            <a:ext cx="5529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9EA"/>
                </a:solidFill>
                <a:latin typeface="Calibri"/>
                <a:ea typeface="Calibri"/>
                <a:cs typeface="Calibri"/>
                <a:sym typeface="Calibri"/>
              </a:rPr>
              <a:t>Renaming the Payload as suited for the phishing attack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"/>
          <p:cNvSpPr txBox="1"/>
          <p:nvPr>
            <p:ph type="title"/>
          </p:nvPr>
        </p:nvSpPr>
        <p:spPr>
          <a:xfrm>
            <a:off x="445850" y="334050"/>
            <a:ext cx="10131300" cy="117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-US">
                <a:solidFill>
                  <a:srgbClr val="E5C068"/>
                </a:solidFill>
              </a:rPr>
              <a:t>Overview</a:t>
            </a:r>
            <a:endParaRPr>
              <a:solidFill>
                <a:srgbClr val="E5C068"/>
              </a:solidFill>
            </a:endParaRPr>
          </a:p>
        </p:txBody>
      </p:sp>
      <p:sp>
        <p:nvSpPr>
          <p:cNvPr id="152" name="Google Shape;152;p3"/>
          <p:cNvSpPr txBox="1"/>
          <p:nvPr>
            <p:ph idx="1" type="body"/>
          </p:nvPr>
        </p:nvSpPr>
        <p:spPr>
          <a:xfrm>
            <a:off x="621450" y="1417301"/>
            <a:ext cx="10131300" cy="418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85000" lnSpcReduction="20000"/>
          </a:bodyPr>
          <a:lstStyle/>
          <a:p>
            <a:pPr indent="-439102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-US" sz="3900"/>
              <a:t>Generated an unsecure website </a:t>
            </a:r>
            <a:r>
              <a:rPr lang="en-US" sz="3850">
                <a:solidFill>
                  <a:srgbClr val="FFFF00"/>
                </a:solidFill>
              </a:rPr>
              <a:t>http://rainbowcrib.com</a:t>
            </a:r>
            <a:r>
              <a:rPr lang="en-US" sz="3200">
                <a:solidFill>
                  <a:srgbClr val="FFFF00"/>
                </a:solidFill>
              </a:rPr>
              <a:t> </a:t>
            </a:r>
            <a:endParaRPr sz="3200">
              <a:solidFill>
                <a:srgbClr val="FFFF00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rgbClr val="FFFF00"/>
              </a:solidFill>
            </a:endParaRPr>
          </a:p>
          <a:p>
            <a:pPr indent="-43910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-US" sz="3900"/>
              <a:t>Utilizing Social </a:t>
            </a:r>
            <a:r>
              <a:rPr lang="en-US" sz="3900"/>
              <a:t>Engineering</a:t>
            </a:r>
            <a:r>
              <a:rPr lang="en-US" sz="3900"/>
              <a:t> Toolkit to perform Mass Mailer Attack, Credential Harvesting Attack and Reverse TCP Exploit using the website URL</a:t>
            </a:r>
            <a:endParaRPr sz="39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900"/>
          </a:p>
          <a:p>
            <a:pPr indent="-43910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-US" sz="3900"/>
              <a:t>How to </a:t>
            </a:r>
            <a:r>
              <a:rPr lang="en-US" sz="3900"/>
              <a:t>analyse a phishing email </a:t>
            </a:r>
            <a:endParaRPr sz="39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900"/>
          </a:p>
          <a:p>
            <a:pPr indent="-43910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-US" sz="3900"/>
              <a:t>Mitigation steps</a:t>
            </a:r>
            <a:endParaRPr sz="3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39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23edf500ac2_1_79"/>
          <p:cNvSpPr txBox="1"/>
          <p:nvPr>
            <p:ph idx="1" type="subTitle"/>
          </p:nvPr>
        </p:nvSpPr>
        <p:spPr>
          <a:xfrm>
            <a:off x="273750" y="-165200"/>
            <a:ext cx="11644500" cy="1168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200">
              <a:solidFill>
                <a:srgbClr val="E5C06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E5C068"/>
                </a:solidFill>
              </a:rPr>
              <a:t>SET: Creating Payload and Listener</a:t>
            </a:r>
            <a:endParaRPr/>
          </a:p>
        </p:txBody>
      </p:sp>
      <p:pic>
        <p:nvPicPr>
          <p:cNvPr id="280" name="Google Shape;280;g23edf500ac2_1_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925" y="1168875"/>
            <a:ext cx="9230775" cy="278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g23edf500ac2_1_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49550" y="4118825"/>
            <a:ext cx="9368701" cy="2599650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g23edf500ac2_1_79"/>
          <p:cNvSpPr txBox="1"/>
          <p:nvPr/>
        </p:nvSpPr>
        <p:spPr>
          <a:xfrm>
            <a:off x="9600550" y="1328700"/>
            <a:ext cx="2187300" cy="23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2800">
                <a:solidFill>
                  <a:srgbClr val="FFF9EA"/>
                </a:solidFill>
                <a:latin typeface="Calibri"/>
                <a:ea typeface="Calibri"/>
                <a:cs typeface="Calibri"/>
                <a:sym typeface="Calibri"/>
              </a:rPr>
              <a:t>Phishing email, carrying the executable payload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3" name="Google Shape;283;g23edf500ac2_1_79"/>
          <p:cNvSpPr txBox="1"/>
          <p:nvPr/>
        </p:nvSpPr>
        <p:spPr>
          <a:xfrm>
            <a:off x="100925" y="4118825"/>
            <a:ext cx="24723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2400">
                <a:solidFill>
                  <a:srgbClr val="FFF9EA"/>
                </a:solidFill>
                <a:latin typeface="Calibri"/>
                <a:ea typeface="Calibri"/>
                <a:cs typeface="Calibri"/>
                <a:sym typeface="Calibri"/>
              </a:rPr>
              <a:t>Victim falling for the phishing email, downloaded and opened the executable file.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23edf500ac2_2_29"/>
          <p:cNvSpPr txBox="1"/>
          <p:nvPr/>
        </p:nvSpPr>
        <p:spPr>
          <a:xfrm>
            <a:off x="9047275" y="1791125"/>
            <a:ext cx="30000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9EA"/>
                </a:solidFill>
                <a:latin typeface="Calibri"/>
                <a:ea typeface="Calibri"/>
                <a:cs typeface="Calibri"/>
                <a:sym typeface="Calibri"/>
              </a:rPr>
              <a:t>As soon as the victim ran the script, the active listener opened a reverse TCP shell connection</a:t>
            </a:r>
            <a:endParaRPr sz="2400"/>
          </a:p>
        </p:txBody>
      </p:sp>
      <p:sp>
        <p:nvSpPr>
          <p:cNvPr id="289" name="Google Shape;289;g23edf500ac2_2_29"/>
          <p:cNvSpPr txBox="1"/>
          <p:nvPr/>
        </p:nvSpPr>
        <p:spPr>
          <a:xfrm>
            <a:off x="60450" y="213625"/>
            <a:ext cx="120711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E5C068"/>
                </a:solidFill>
                <a:latin typeface="Calibri"/>
                <a:ea typeface="Calibri"/>
                <a:cs typeface="Calibri"/>
                <a:sym typeface="Calibri"/>
              </a:rPr>
              <a:t>SET: Creating Payload and Listener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0" name="Google Shape;290;g23edf500ac2_2_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925" y="1160500"/>
            <a:ext cx="8742352" cy="3037524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g23edf500ac2_2_29"/>
          <p:cNvSpPr txBox="1"/>
          <p:nvPr/>
        </p:nvSpPr>
        <p:spPr>
          <a:xfrm>
            <a:off x="12109575" y="5999375"/>
            <a:ext cx="914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2" name="Google Shape;292;g23edf500ac2_2_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82950" y="4198025"/>
            <a:ext cx="8625974" cy="2535926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g23edf500ac2_2_29"/>
          <p:cNvSpPr txBox="1"/>
          <p:nvPr/>
        </p:nvSpPr>
        <p:spPr>
          <a:xfrm>
            <a:off x="229575" y="4403988"/>
            <a:ext cx="30000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9EA"/>
                </a:solidFill>
                <a:latin typeface="Calibri"/>
                <a:ea typeface="Calibri"/>
                <a:cs typeface="Calibri"/>
                <a:sym typeface="Calibri"/>
              </a:rPr>
              <a:t>Successfully running a scheduled task within the opened session, that would run the payload everyday at </a:t>
            </a:r>
            <a:r>
              <a:rPr lang="en-US" sz="1800">
                <a:solidFill>
                  <a:srgbClr val="FFF9EA"/>
                </a:solidFill>
                <a:latin typeface="Calibri"/>
                <a:ea typeface="Calibri"/>
                <a:cs typeface="Calibri"/>
                <a:sym typeface="Calibri"/>
              </a:rPr>
              <a:t>midnight, allowing a persistent access to the Victim’s Server. </a:t>
            </a:r>
            <a:endParaRPr sz="18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23edf500ac2_1_0"/>
          <p:cNvSpPr txBox="1"/>
          <p:nvPr>
            <p:ph type="ctrTitle"/>
          </p:nvPr>
        </p:nvSpPr>
        <p:spPr>
          <a:xfrm>
            <a:off x="279332" y="-109290"/>
            <a:ext cx="11502900" cy="956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FFF9EA">
                <a:alpha val="50000"/>
              </a:srgbClr>
            </a:outerShdw>
          </a:effectLst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</a:pPr>
            <a:r>
              <a:rPr b="1" lang="en-US" sz="3200">
                <a:solidFill>
                  <a:srgbClr val="E5C068"/>
                </a:solidFill>
              </a:rPr>
              <a:t>Web-app </a:t>
            </a:r>
            <a:r>
              <a:rPr b="1" lang="en-US" sz="3200">
                <a:solidFill>
                  <a:srgbClr val="E5C068"/>
                </a:solidFill>
              </a:rPr>
              <a:t>Vulnerabilities</a:t>
            </a:r>
            <a:endParaRPr>
              <a:solidFill>
                <a:srgbClr val="E5C068"/>
              </a:solidFill>
            </a:endParaRPr>
          </a:p>
        </p:txBody>
      </p:sp>
      <p:sp>
        <p:nvSpPr>
          <p:cNvPr id="299" name="Google Shape;299;g23edf500ac2_1_0"/>
          <p:cNvSpPr txBox="1"/>
          <p:nvPr>
            <p:ph idx="1" type="subTitle"/>
          </p:nvPr>
        </p:nvSpPr>
        <p:spPr>
          <a:xfrm>
            <a:off x="183325" y="1129725"/>
            <a:ext cx="11694900" cy="80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700">
                <a:solidFill>
                  <a:srgbClr val="FFF9EA"/>
                </a:solidFill>
              </a:rPr>
              <a:t>What does a vulnerable website look like ?  </a:t>
            </a:r>
            <a:endParaRPr sz="2700">
              <a:solidFill>
                <a:srgbClr val="FFF9EA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700">
                <a:solidFill>
                  <a:srgbClr val="FFF9EA"/>
                </a:solidFill>
              </a:rPr>
              <a:t>Why does it matter ? </a:t>
            </a:r>
            <a:endParaRPr sz="2700">
              <a:solidFill>
                <a:srgbClr val="FFF9EA"/>
              </a:solidFill>
            </a:endParaRPr>
          </a:p>
        </p:txBody>
      </p:sp>
      <p:sp>
        <p:nvSpPr>
          <p:cNvPr id="300" name="Google Shape;300;g23edf500ac2_1_0"/>
          <p:cNvSpPr txBox="1"/>
          <p:nvPr/>
        </p:nvSpPr>
        <p:spPr>
          <a:xfrm>
            <a:off x="4018575" y="2880025"/>
            <a:ext cx="67152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http://rainbowcrib.com</a:t>
            </a:r>
            <a:endParaRPr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23edf500ac2_1_15"/>
          <p:cNvSpPr txBox="1"/>
          <p:nvPr>
            <p:ph type="ctrTitle"/>
          </p:nvPr>
        </p:nvSpPr>
        <p:spPr>
          <a:xfrm>
            <a:off x="331475" y="-153175"/>
            <a:ext cx="11502900" cy="927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FFF9EA">
                <a:alpha val="50000"/>
              </a:srgbClr>
            </a:outerShdw>
          </a:effectLst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</a:pPr>
            <a:r>
              <a:rPr b="1" lang="en-US" sz="3200">
                <a:solidFill>
                  <a:srgbClr val="E5C068"/>
                </a:solidFill>
              </a:rPr>
              <a:t>Website </a:t>
            </a:r>
            <a:r>
              <a:rPr b="1" lang="en-US" sz="3200">
                <a:solidFill>
                  <a:srgbClr val="E5C068"/>
                </a:solidFill>
              </a:rPr>
              <a:t>vulnerabilities</a:t>
            </a:r>
            <a:endParaRPr>
              <a:solidFill>
                <a:srgbClr val="E5C068"/>
              </a:solidFill>
            </a:endParaRPr>
          </a:p>
        </p:txBody>
      </p:sp>
      <p:sp>
        <p:nvSpPr>
          <p:cNvPr id="306" name="Google Shape;306;g23edf500ac2_1_15"/>
          <p:cNvSpPr txBox="1"/>
          <p:nvPr>
            <p:ph idx="1" type="subTitle"/>
          </p:nvPr>
        </p:nvSpPr>
        <p:spPr>
          <a:xfrm>
            <a:off x="447500" y="882475"/>
            <a:ext cx="11502900" cy="7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3500">
                <a:solidFill>
                  <a:srgbClr val="FFF9EA"/>
                </a:solidFill>
              </a:rPr>
              <a:t>No SSL Certificate</a:t>
            </a:r>
            <a:endParaRPr sz="3500">
              <a:solidFill>
                <a:srgbClr val="FFF9EA"/>
              </a:solidFill>
            </a:endParaRPr>
          </a:p>
        </p:txBody>
      </p:sp>
      <p:pic>
        <p:nvPicPr>
          <p:cNvPr id="307" name="Google Shape;307;g23edf500ac2_1_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749225"/>
            <a:ext cx="11887201" cy="92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g23edf500ac2_1_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44600" y="3085475"/>
            <a:ext cx="4630677" cy="306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23edf500ac2_1_23"/>
          <p:cNvSpPr txBox="1"/>
          <p:nvPr>
            <p:ph type="ctrTitle"/>
          </p:nvPr>
        </p:nvSpPr>
        <p:spPr>
          <a:xfrm>
            <a:off x="458420" y="-66965"/>
            <a:ext cx="11502900" cy="956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FFF9EA">
                <a:alpha val="50000"/>
              </a:srgbClr>
            </a:outerShdw>
          </a:effectLst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</a:pPr>
            <a:r>
              <a:rPr b="1" lang="en-US" sz="3200">
                <a:solidFill>
                  <a:srgbClr val="E5C068"/>
                </a:solidFill>
              </a:rPr>
              <a:t>Website vulnerabilities</a:t>
            </a:r>
            <a:endParaRPr b="1" sz="3200">
              <a:solidFill>
                <a:srgbClr val="E5C068"/>
              </a:solidFill>
            </a:endParaRPr>
          </a:p>
        </p:txBody>
      </p:sp>
      <p:sp>
        <p:nvSpPr>
          <p:cNvPr id="314" name="Google Shape;314;g23edf500ac2_1_23"/>
          <p:cNvSpPr txBox="1"/>
          <p:nvPr>
            <p:ph idx="1" type="subTitle"/>
          </p:nvPr>
        </p:nvSpPr>
        <p:spPr>
          <a:xfrm>
            <a:off x="245519" y="1087778"/>
            <a:ext cx="11502900" cy="80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3500">
                <a:solidFill>
                  <a:srgbClr val="FFF9EA"/>
                </a:solidFill>
              </a:rPr>
              <a:t>Outdated Plugins</a:t>
            </a:r>
            <a:endParaRPr sz="3500">
              <a:solidFill>
                <a:srgbClr val="FFF9EA"/>
              </a:solidFill>
            </a:endParaRPr>
          </a:p>
        </p:txBody>
      </p:sp>
      <p:pic>
        <p:nvPicPr>
          <p:cNvPr id="315" name="Google Shape;315;g23edf500ac2_1_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6550" y="2019975"/>
            <a:ext cx="9838911" cy="3478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23edf500ac2_1_30"/>
          <p:cNvSpPr txBox="1"/>
          <p:nvPr>
            <p:ph type="ctrTitle"/>
          </p:nvPr>
        </p:nvSpPr>
        <p:spPr>
          <a:xfrm>
            <a:off x="344545" y="145635"/>
            <a:ext cx="11502900" cy="956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FFF9EA">
                <a:alpha val="50000"/>
              </a:srgbClr>
            </a:outerShdw>
          </a:effectLst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</a:pPr>
            <a:r>
              <a:rPr b="1" lang="en-US" sz="3200">
                <a:solidFill>
                  <a:srgbClr val="E5C068"/>
                </a:solidFill>
              </a:rPr>
              <a:t>The most notable vulnerabilities in a our website</a:t>
            </a:r>
            <a:endParaRPr>
              <a:solidFill>
                <a:srgbClr val="E5C068"/>
              </a:solidFill>
            </a:endParaRPr>
          </a:p>
        </p:txBody>
      </p:sp>
      <p:sp>
        <p:nvSpPr>
          <p:cNvPr id="321" name="Google Shape;321;g23edf500ac2_1_30"/>
          <p:cNvSpPr txBox="1"/>
          <p:nvPr>
            <p:ph idx="1" type="subTitle"/>
          </p:nvPr>
        </p:nvSpPr>
        <p:spPr>
          <a:xfrm>
            <a:off x="344544" y="1102328"/>
            <a:ext cx="11502900" cy="80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3500">
                <a:solidFill>
                  <a:srgbClr val="FFF9EA"/>
                </a:solidFill>
              </a:rPr>
              <a:t>Outdated Version of Updates</a:t>
            </a:r>
            <a:endParaRPr sz="3500">
              <a:solidFill>
                <a:srgbClr val="FFF9EA"/>
              </a:solidFill>
            </a:endParaRPr>
          </a:p>
        </p:txBody>
      </p:sp>
      <p:pic>
        <p:nvPicPr>
          <p:cNvPr id="322" name="Google Shape;322;g23edf500ac2_1_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5688" y="1905525"/>
            <a:ext cx="4800600" cy="981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g23edf500ac2_1_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17113" y="3167425"/>
            <a:ext cx="5402475" cy="2909025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g23edf500ac2_1_30"/>
          <p:cNvSpPr txBox="1"/>
          <p:nvPr/>
        </p:nvSpPr>
        <p:spPr>
          <a:xfrm>
            <a:off x="9001125" y="5931075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2"/>
                </a:solidFill>
              </a:rPr>
              <a:t>https://rainbowcrib.com/wp-admin/u</a:t>
            </a:r>
            <a:r>
              <a:rPr lang="en-US"/>
              <a:t>pdate-core.php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23edf500ac2_1_44"/>
          <p:cNvSpPr txBox="1"/>
          <p:nvPr>
            <p:ph type="ctrTitle"/>
          </p:nvPr>
        </p:nvSpPr>
        <p:spPr>
          <a:xfrm>
            <a:off x="451950" y="-65625"/>
            <a:ext cx="11288100" cy="1085700"/>
          </a:xfrm>
          <a:prstGeom prst="rect">
            <a:avLst/>
          </a:prstGeom>
          <a:effectLst>
            <a:outerShdw blurRad="57150" rotWithShape="0" algn="bl" dir="5400000" dist="19050">
              <a:srgbClr val="FFF9EA">
                <a:alpha val="50000"/>
              </a:srgbClr>
            </a:outerShdw>
          </a:effectLst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E5C068"/>
                </a:solidFill>
              </a:rPr>
              <a:t>Phishing email </a:t>
            </a:r>
            <a:r>
              <a:rPr b="1" lang="en-US" sz="3200">
                <a:solidFill>
                  <a:srgbClr val="E5C068"/>
                </a:solidFill>
              </a:rPr>
              <a:t>analysis</a:t>
            </a:r>
            <a:r>
              <a:rPr b="1" lang="en-US" sz="3200">
                <a:solidFill>
                  <a:srgbClr val="E5C068"/>
                </a:solidFill>
              </a:rPr>
              <a:t> steps</a:t>
            </a:r>
            <a:endParaRPr b="1">
              <a:solidFill>
                <a:srgbClr val="E5C068"/>
              </a:solidFill>
            </a:endParaRPr>
          </a:p>
        </p:txBody>
      </p:sp>
      <p:sp>
        <p:nvSpPr>
          <p:cNvPr id="330" name="Google Shape;330;g23edf500ac2_1_44"/>
          <p:cNvSpPr txBox="1"/>
          <p:nvPr>
            <p:ph idx="1" type="subTitle"/>
          </p:nvPr>
        </p:nvSpPr>
        <p:spPr>
          <a:xfrm>
            <a:off x="374575" y="1290750"/>
            <a:ext cx="11591400" cy="4951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25000" lnSpcReduction="10000"/>
          </a:bodyPr>
          <a:lstStyle/>
          <a:p>
            <a:pPr indent="-35141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-US" sz="7736"/>
              <a:t>Threats or a Sense of Urgency</a:t>
            </a:r>
            <a:endParaRPr sz="7736"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7736"/>
          </a:p>
          <a:p>
            <a:pPr indent="-351417" lvl="0" marL="457200" rtl="0" algn="l">
              <a:spcBef>
                <a:spcPts val="1000"/>
              </a:spcBef>
              <a:spcAft>
                <a:spcPts val="0"/>
              </a:spcAft>
              <a:buSzPct val="100000"/>
              <a:buChar char="-"/>
            </a:pPr>
            <a:r>
              <a:rPr lang="en-US" sz="7736"/>
              <a:t>Grammar and Spelling Errors</a:t>
            </a:r>
            <a:endParaRPr sz="7736"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7736"/>
          </a:p>
          <a:p>
            <a:pPr indent="-351417" lvl="0" marL="457200" rtl="0" algn="l">
              <a:spcBef>
                <a:spcPts val="1000"/>
              </a:spcBef>
              <a:spcAft>
                <a:spcPts val="0"/>
              </a:spcAft>
              <a:buSzPct val="100000"/>
              <a:buChar char="-"/>
            </a:pPr>
            <a:r>
              <a:rPr lang="en-US" sz="7736"/>
              <a:t>Suspicious Attachments</a:t>
            </a:r>
            <a:endParaRPr sz="7736"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7736"/>
          </a:p>
          <a:p>
            <a:pPr indent="-351417" lvl="0" marL="457200" rtl="0" algn="l">
              <a:spcBef>
                <a:spcPts val="1000"/>
              </a:spcBef>
              <a:spcAft>
                <a:spcPts val="0"/>
              </a:spcAft>
              <a:buSzPct val="100000"/>
              <a:buChar char="-"/>
            </a:pPr>
            <a:r>
              <a:rPr lang="en-US" sz="7736"/>
              <a:t>The email domain does not align with the company as stated</a:t>
            </a:r>
            <a:endParaRPr sz="7736"/>
          </a:p>
          <a:p>
            <a:pPr indent="0" lvl="0" marL="9144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7736"/>
          </a:p>
          <a:p>
            <a:pPr indent="-351417" lvl="0" marL="457200" rtl="0" algn="l">
              <a:spcBef>
                <a:spcPts val="1000"/>
              </a:spcBef>
              <a:spcAft>
                <a:spcPts val="0"/>
              </a:spcAft>
              <a:buSzPct val="100000"/>
              <a:buChar char="-"/>
            </a:pPr>
            <a:r>
              <a:rPr lang="en-US" sz="7736"/>
              <a:t>Emails Requesting Login Credentials, Payment Information, or Sensitive Data</a:t>
            </a:r>
            <a:endParaRPr sz="7736"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7736"/>
          </a:p>
          <a:p>
            <a:pPr indent="-351417" lvl="0" marL="457200" rtl="0" algn="l">
              <a:spcBef>
                <a:spcPts val="1000"/>
              </a:spcBef>
              <a:spcAft>
                <a:spcPts val="0"/>
              </a:spcAft>
              <a:buSzPct val="100000"/>
              <a:buChar char="-"/>
            </a:pPr>
            <a:r>
              <a:rPr lang="en-US" sz="7736"/>
              <a:t>Scan malicious links using anti virus tools; example: virustotal.com</a:t>
            </a:r>
            <a:endParaRPr sz="7736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4200"/>
          </a:p>
          <a:p>
            <a:pPr indent="0" lvl="0" marL="0" rtl="0" algn="r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2773ae8eaba_0_0"/>
          <p:cNvSpPr txBox="1"/>
          <p:nvPr>
            <p:ph type="ctrTitle"/>
          </p:nvPr>
        </p:nvSpPr>
        <p:spPr>
          <a:xfrm>
            <a:off x="890400" y="190575"/>
            <a:ext cx="10514400" cy="803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FFF9EA">
                <a:alpha val="50000"/>
              </a:srgbClr>
            </a:outerShdw>
          </a:effectLst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</a:pPr>
            <a:r>
              <a:rPr b="1" lang="en-US" sz="3200">
                <a:solidFill>
                  <a:srgbClr val="E5C068"/>
                </a:solidFill>
              </a:rPr>
              <a:t>Mitigation Steps</a:t>
            </a:r>
            <a:endParaRPr>
              <a:solidFill>
                <a:srgbClr val="E5C068"/>
              </a:solidFill>
            </a:endParaRPr>
          </a:p>
        </p:txBody>
      </p:sp>
      <p:sp>
        <p:nvSpPr>
          <p:cNvPr id="336" name="Google Shape;336;g2773ae8eaba_0_0"/>
          <p:cNvSpPr txBox="1"/>
          <p:nvPr>
            <p:ph idx="1" type="subTitle"/>
          </p:nvPr>
        </p:nvSpPr>
        <p:spPr>
          <a:xfrm>
            <a:off x="532350" y="1392150"/>
            <a:ext cx="6080400" cy="11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FFF9EA"/>
              </a:buClr>
              <a:buSzPts val="3000"/>
              <a:buChar char="-"/>
            </a:pPr>
            <a:r>
              <a:rPr lang="en-US" sz="3000">
                <a:solidFill>
                  <a:srgbClr val="FFF9EA"/>
                </a:solidFill>
              </a:rPr>
              <a:t>Credible and updated plugins</a:t>
            </a:r>
            <a:endParaRPr sz="3000">
              <a:solidFill>
                <a:srgbClr val="FFF9EA"/>
              </a:solidFill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FFF9EA"/>
              </a:buClr>
              <a:buSzPts val="3000"/>
              <a:buChar char="-"/>
            </a:pPr>
            <a:r>
              <a:rPr lang="en-US" sz="3000">
                <a:solidFill>
                  <a:srgbClr val="FFF9EA"/>
                </a:solidFill>
              </a:rPr>
              <a:t>Use most current version of WP</a:t>
            </a:r>
            <a:endParaRPr sz="3000">
              <a:solidFill>
                <a:srgbClr val="FFF9EA"/>
              </a:solidFill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FFF9EA"/>
              </a:buClr>
              <a:buSzPts val="3000"/>
              <a:buChar char="-"/>
            </a:pPr>
            <a:r>
              <a:rPr lang="en-US" sz="3000">
                <a:solidFill>
                  <a:srgbClr val="FFF9EA"/>
                </a:solidFill>
              </a:rPr>
              <a:t>Strong passwords</a:t>
            </a:r>
            <a:endParaRPr sz="3000">
              <a:solidFill>
                <a:srgbClr val="FFF9EA"/>
              </a:solidFill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FFF9EA"/>
              </a:buClr>
              <a:buSzPts val="3000"/>
              <a:buChar char="-"/>
            </a:pPr>
            <a:r>
              <a:rPr lang="en-US" sz="3000">
                <a:solidFill>
                  <a:srgbClr val="FFF9EA"/>
                </a:solidFill>
              </a:rPr>
              <a:t>File permissions </a:t>
            </a:r>
            <a:endParaRPr sz="3000">
              <a:solidFill>
                <a:srgbClr val="FFF9EA"/>
              </a:solidFill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FFF9EA"/>
              </a:buClr>
              <a:buSzPts val="3000"/>
              <a:buChar char="-"/>
            </a:pPr>
            <a:r>
              <a:rPr lang="en-US" sz="3000">
                <a:solidFill>
                  <a:srgbClr val="FFF9EA"/>
                </a:solidFill>
              </a:rPr>
              <a:t>Admin </a:t>
            </a:r>
            <a:r>
              <a:rPr lang="en-US" sz="3000">
                <a:solidFill>
                  <a:srgbClr val="FFF9EA"/>
                </a:solidFill>
              </a:rPr>
              <a:t>privileges</a:t>
            </a:r>
            <a:endParaRPr sz="3000">
              <a:solidFill>
                <a:srgbClr val="FFF9EA"/>
              </a:solidFill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FFF9EA"/>
              </a:buClr>
              <a:buSzPts val="3000"/>
              <a:buChar char="-"/>
            </a:pPr>
            <a:r>
              <a:rPr lang="en-US" sz="3000">
                <a:solidFill>
                  <a:srgbClr val="FFF9EA"/>
                </a:solidFill>
              </a:rPr>
              <a:t>Activity logs </a:t>
            </a:r>
            <a:endParaRPr sz="3000">
              <a:solidFill>
                <a:srgbClr val="FFF9EA"/>
              </a:solidFill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FFF9EA"/>
              </a:buClr>
              <a:buSzPts val="3000"/>
              <a:buChar char="-"/>
            </a:pPr>
            <a:r>
              <a:rPr lang="en-US" sz="3000">
                <a:solidFill>
                  <a:srgbClr val="FFF9EA"/>
                </a:solidFill>
              </a:rPr>
              <a:t>Patch software </a:t>
            </a:r>
            <a:endParaRPr sz="3000">
              <a:solidFill>
                <a:srgbClr val="FFF9EA"/>
              </a:solidFill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FFF9EA"/>
              </a:buClr>
              <a:buSzPts val="3000"/>
              <a:buChar char="-"/>
            </a:pPr>
            <a:r>
              <a:rPr lang="en-US" sz="3000">
                <a:solidFill>
                  <a:srgbClr val="FFF9EA"/>
                </a:solidFill>
              </a:rPr>
              <a:t>Backups </a:t>
            </a:r>
            <a:endParaRPr sz="3000">
              <a:solidFill>
                <a:srgbClr val="FFF9EA"/>
              </a:solidFill>
            </a:endParaRPr>
          </a:p>
        </p:txBody>
      </p:sp>
      <p:sp>
        <p:nvSpPr>
          <p:cNvPr id="337" name="Google Shape;337;g2773ae8eaba_0_0"/>
          <p:cNvSpPr txBox="1"/>
          <p:nvPr/>
        </p:nvSpPr>
        <p:spPr>
          <a:xfrm>
            <a:off x="6793575" y="1392150"/>
            <a:ext cx="5206500" cy="515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FFF9EA"/>
              </a:buClr>
              <a:buSzPts val="3000"/>
              <a:buChar char="-"/>
            </a:pPr>
            <a:r>
              <a:rPr lang="en-US" sz="3000">
                <a:solidFill>
                  <a:srgbClr val="FFF9EA"/>
                </a:solidFill>
                <a:latin typeface="Calibri"/>
                <a:ea typeface="Calibri"/>
                <a:cs typeface="Calibri"/>
                <a:sym typeface="Calibri"/>
              </a:rPr>
              <a:t>F</a:t>
            </a:r>
            <a:r>
              <a:rPr lang="en-US" sz="3000">
                <a:solidFill>
                  <a:srgbClr val="FFF9EA"/>
                </a:solidFill>
                <a:latin typeface="Calibri"/>
                <a:ea typeface="Calibri"/>
                <a:cs typeface="Calibri"/>
                <a:sym typeface="Calibri"/>
              </a:rPr>
              <a:t>irewalls</a:t>
            </a:r>
            <a:endParaRPr sz="3000">
              <a:solidFill>
                <a:srgbClr val="FFF9EA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FFF9EA"/>
              </a:buClr>
              <a:buSzPts val="3000"/>
              <a:buFont typeface="Calibri"/>
              <a:buChar char="-"/>
            </a:pPr>
            <a:r>
              <a:rPr lang="en-US" sz="3000">
                <a:solidFill>
                  <a:srgbClr val="FFF9EA"/>
                </a:solidFill>
                <a:latin typeface="Calibri"/>
                <a:ea typeface="Calibri"/>
                <a:cs typeface="Calibri"/>
                <a:sym typeface="Calibri"/>
              </a:rPr>
              <a:t>Malware scanning plugins</a:t>
            </a:r>
            <a:endParaRPr sz="3000">
              <a:solidFill>
                <a:srgbClr val="FFF9EA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FFF9EA"/>
              </a:buClr>
              <a:buSzPts val="3000"/>
              <a:buFont typeface="Calibri"/>
              <a:buChar char="-"/>
            </a:pPr>
            <a:r>
              <a:rPr lang="en-US" sz="3000">
                <a:solidFill>
                  <a:srgbClr val="FFF9EA"/>
                </a:solidFill>
                <a:latin typeface="Calibri"/>
                <a:ea typeface="Calibri"/>
                <a:cs typeface="Calibri"/>
                <a:sym typeface="Calibri"/>
              </a:rPr>
              <a:t>SSL certificate</a:t>
            </a:r>
            <a:endParaRPr sz="3000">
              <a:solidFill>
                <a:srgbClr val="FFF9EA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FFF9EA"/>
              </a:buClr>
              <a:buSzPts val="3000"/>
              <a:buFont typeface="Calibri"/>
              <a:buChar char="-"/>
            </a:pPr>
            <a:r>
              <a:rPr lang="en-US" sz="3000">
                <a:solidFill>
                  <a:srgbClr val="FFF9EA"/>
                </a:solidFill>
                <a:latin typeface="Calibri"/>
                <a:ea typeface="Calibri"/>
                <a:cs typeface="Calibri"/>
                <a:sym typeface="Calibri"/>
              </a:rPr>
              <a:t>Employee</a:t>
            </a:r>
            <a:r>
              <a:rPr lang="en-US" sz="3000">
                <a:solidFill>
                  <a:srgbClr val="FFF9EA"/>
                </a:solidFill>
                <a:latin typeface="Calibri"/>
                <a:ea typeface="Calibri"/>
                <a:cs typeface="Calibri"/>
                <a:sym typeface="Calibri"/>
              </a:rPr>
              <a:t> Training (Tools such as Caniphish)</a:t>
            </a:r>
            <a:endParaRPr sz="3000">
              <a:solidFill>
                <a:srgbClr val="FFF9EA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FFF9EA"/>
              </a:buClr>
              <a:buSzPts val="3000"/>
              <a:buFont typeface="Calibri"/>
              <a:buChar char="-"/>
            </a:pPr>
            <a:r>
              <a:rPr lang="en-US" sz="3000">
                <a:solidFill>
                  <a:srgbClr val="FFF9EA"/>
                </a:solidFill>
                <a:latin typeface="Calibri"/>
                <a:ea typeface="Calibri"/>
                <a:cs typeface="Calibri"/>
                <a:sym typeface="Calibri"/>
              </a:rPr>
              <a:t>Reputable and trusted hosting servers</a:t>
            </a:r>
            <a:endParaRPr sz="3000">
              <a:solidFill>
                <a:srgbClr val="FFF9EA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FFF9EA"/>
              </a:buClr>
              <a:buSzPts val="3000"/>
              <a:buFont typeface="Calibri"/>
              <a:buChar char="-"/>
            </a:pPr>
            <a:r>
              <a:rPr lang="en-US" sz="3000">
                <a:solidFill>
                  <a:srgbClr val="FFF9EA"/>
                </a:solidFill>
                <a:latin typeface="Calibri"/>
                <a:ea typeface="Calibri"/>
                <a:cs typeface="Calibri"/>
                <a:sym typeface="Calibri"/>
              </a:rPr>
              <a:t>Website hardening in your wp-config file</a:t>
            </a:r>
            <a:endParaRPr sz="3000">
              <a:solidFill>
                <a:srgbClr val="FFF9EA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FF9EA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rgbClr val="FFF9E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g43a48396196116dd_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7425" y="380425"/>
            <a:ext cx="3425300" cy="3425300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g43a48396196116dd_9"/>
          <p:cNvSpPr txBox="1"/>
          <p:nvPr>
            <p:ph idx="1" type="subTitle"/>
          </p:nvPr>
        </p:nvSpPr>
        <p:spPr>
          <a:xfrm>
            <a:off x="1099275" y="2655627"/>
            <a:ext cx="10581600" cy="372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8100">
              <a:solidFill>
                <a:srgbClr val="FFF9EA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8100">
                <a:solidFill>
                  <a:srgbClr val="E5C068"/>
                </a:solidFill>
              </a:rPr>
              <a:t>Thank you!</a:t>
            </a:r>
            <a:endParaRPr sz="8100">
              <a:solidFill>
                <a:srgbClr val="E5C068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8100">
                <a:solidFill>
                  <a:srgbClr val="E5C068"/>
                </a:solidFill>
              </a:rPr>
              <a:t>Any Questions?</a:t>
            </a:r>
            <a:endParaRPr sz="8100">
              <a:solidFill>
                <a:srgbClr val="E5C068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3edf500ac2_2_88"/>
          <p:cNvSpPr txBox="1"/>
          <p:nvPr>
            <p:ph type="title"/>
          </p:nvPr>
        </p:nvSpPr>
        <p:spPr>
          <a:xfrm>
            <a:off x="414750" y="372650"/>
            <a:ext cx="10131300" cy="117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-US">
                <a:solidFill>
                  <a:srgbClr val="E5C068"/>
                </a:solidFill>
              </a:rPr>
              <a:t>Tools utilized </a:t>
            </a:r>
            <a:endParaRPr>
              <a:solidFill>
                <a:srgbClr val="E5C068"/>
              </a:solidFill>
            </a:endParaRPr>
          </a:p>
        </p:txBody>
      </p:sp>
      <p:sp>
        <p:nvSpPr>
          <p:cNvPr id="158" name="Google Shape;158;g23edf500ac2_2_88"/>
          <p:cNvSpPr txBox="1"/>
          <p:nvPr>
            <p:ph idx="1" type="body"/>
          </p:nvPr>
        </p:nvSpPr>
        <p:spPr>
          <a:xfrm>
            <a:off x="352050" y="1338451"/>
            <a:ext cx="10131300" cy="418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lnSpcReduction="20000"/>
          </a:bodyPr>
          <a:lstStyle/>
          <a:p>
            <a:pPr indent="-419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-"/>
            </a:pPr>
            <a:r>
              <a:rPr lang="en-US" sz="3000"/>
              <a:t>Kali Linux</a:t>
            </a:r>
            <a:endParaRPr sz="3000"/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  <a:p>
            <a:pPr indent="-419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-"/>
            </a:pPr>
            <a:r>
              <a:rPr lang="en-US" sz="3000"/>
              <a:t>Social </a:t>
            </a:r>
            <a:r>
              <a:rPr lang="en-US" sz="3000"/>
              <a:t>Engineering</a:t>
            </a:r>
            <a:r>
              <a:rPr lang="en-US" sz="3000"/>
              <a:t> Toolkit (SET)</a:t>
            </a:r>
            <a:endParaRPr sz="3000"/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  <a:p>
            <a:pPr indent="-419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-"/>
            </a:pPr>
            <a:r>
              <a:rPr lang="en-US" sz="3000"/>
              <a:t>WordPress</a:t>
            </a:r>
            <a:endParaRPr sz="3000"/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  <a:p>
            <a:pPr indent="-419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-"/>
            </a:pPr>
            <a:r>
              <a:rPr lang="en-US" sz="3000"/>
              <a:t>Metasploit</a:t>
            </a:r>
            <a:endParaRPr sz="3000"/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  <a:p>
            <a:pPr indent="-419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-"/>
            </a:pPr>
            <a:r>
              <a:rPr lang="en-US" sz="3000"/>
              <a:t>2MHOST/GoDaddy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39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3edf500ac2_2_60"/>
          <p:cNvSpPr txBox="1"/>
          <p:nvPr>
            <p:ph type="ctrTitle"/>
          </p:nvPr>
        </p:nvSpPr>
        <p:spPr>
          <a:xfrm>
            <a:off x="344550" y="151550"/>
            <a:ext cx="11502900" cy="983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FFF9EA">
                <a:alpha val="50000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</a:pPr>
            <a:r>
              <a:rPr b="1" lang="en-US" sz="3200">
                <a:solidFill>
                  <a:srgbClr val="E5C068"/>
                </a:solidFill>
              </a:rPr>
              <a:t>Phishing Attacks in Cyberspace </a:t>
            </a:r>
            <a:endParaRPr>
              <a:solidFill>
                <a:srgbClr val="E5C068"/>
              </a:solidFill>
            </a:endParaRPr>
          </a:p>
        </p:txBody>
      </p:sp>
      <p:sp>
        <p:nvSpPr>
          <p:cNvPr id="164" name="Google Shape;164;g23edf500ac2_2_60"/>
          <p:cNvSpPr txBox="1"/>
          <p:nvPr/>
        </p:nvSpPr>
        <p:spPr>
          <a:xfrm>
            <a:off x="3518975" y="27825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g23edf500ac2_2_60"/>
          <p:cNvSpPr txBox="1"/>
          <p:nvPr/>
        </p:nvSpPr>
        <p:spPr>
          <a:xfrm>
            <a:off x="-328225" y="1354825"/>
            <a:ext cx="36606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At 16%, phishing stands as a prominent attack vector in the realm of cybercrime.</a:t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6" name="Google Shape;166;g23edf500ac2_2_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32375" y="1607051"/>
            <a:ext cx="5887752" cy="3993151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g23edf500ac2_2_60"/>
          <p:cNvSpPr txBox="1"/>
          <p:nvPr/>
        </p:nvSpPr>
        <p:spPr>
          <a:xfrm>
            <a:off x="178300" y="3937900"/>
            <a:ext cx="30000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Approximately 3.4 billion phishing emails are sent each day.</a:t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g23edf500ac2_2_60"/>
          <p:cNvSpPr txBox="1"/>
          <p:nvPr/>
        </p:nvSpPr>
        <p:spPr>
          <a:xfrm>
            <a:off x="2756925" y="5723100"/>
            <a:ext cx="8517600" cy="11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Roughly 88% of companies experience annual phishing attacks, indicating near-daily targeting of businesses.</a:t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g23edf500ac2_2_60"/>
          <p:cNvSpPr txBox="1"/>
          <p:nvPr/>
        </p:nvSpPr>
        <p:spPr>
          <a:xfrm>
            <a:off x="9463525" y="2611800"/>
            <a:ext cx="2583900" cy="321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Half of the phishing websites employed SSL certificates.</a:t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3edf500ac2_1_49"/>
          <p:cNvSpPr txBox="1"/>
          <p:nvPr>
            <p:ph type="ctrTitle"/>
          </p:nvPr>
        </p:nvSpPr>
        <p:spPr>
          <a:xfrm>
            <a:off x="874800" y="204450"/>
            <a:ext cx="10659900" cy="737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FFF9EA">
                <a:alpha val="50000"/>
              </a:srgbClr>
            </a:outerShdw>
          </a:effectLst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</a:pPr>
            <a:r>
              <a:rPr b="1" lang="en-US" sz="3200">
                <a:solidFill>
                  <a:srgbClr val="E5C068"/>
                </a:solidFill>
              </a:rPr>
              <a:t>Our Web-application “</a:t>
            </a:r>
            <a:r>
              <a:rPr lang="en-US" sz="3200">
                <a:solidFill>
                  <a:srgbClr val="FFFF00"/>
                </a:solidFill>
              </a:rPr>
              <a:t>http://rainbowcrib.com</a:t>
            </a:r>
            <a:r>
              <a:rPr b="1" lang="en-US" sz="3200">
                <a:solidFill>
                  <a:srgbClr val="E5C068"/>
                </a:solidFill>
              </a:rPr>
              <a:t>”</a:t>
            </a:r>
            <a:endParaRPr>
              <a:solidFill>
                <a:srgbClr val="E5C068"/>
              </a:solidFill>
            </a:endParaRPr>
          </a:p>
        </p:txBody>
      </p:sp>
      <p:pic>
        <p:nvPicPr>
          <p:cNvPr id="175" name="Google Shape;175;g23edf500ac2_1_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4375" y="942150"/>
            <a:ext cx="10706144" cy="5611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3edf500ac2_0_0"/>
          <p:cNvSpPr txBox="1"/>
          <p:nvPr>
            <p:ph type="ctrTitle"/>
          </p:nvPr>
        </p:nvSpPr>
        <p:spPr>
          <a:xfrm>
            <a:off x="952225" y="213050"/>
            <a:ext cx="10959600" cy="891900"/>
          </a:xfrm>
          <a:prstGeom prst="rect">
            <a:avLst/>
          </a:prstGeom>
          <a:effectLst>
            <a:outerShdw blurRad="57150" rotWithShape="0" algn="bl" dir="5400000" dist="19050">
              <a:srgbClr val="FFF9EA">
                <a:alpha val="50000"/>
              </a:srgbClr>
            </a:outerShdw>
          </a:effectLst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E5C068"/>
                </a:solidFill>
              </a:rPr>
              <a:t>Social Engineering </a:t>
            </a:r>
            <a:r>
              <a:rPr b="1" lang="en-US" sz="3200">
                <a:solidFill>
                  <a:srgbClr val="E5C068"/>
                </a:solidFill>
              </a:rPr>
              <a:t>Toolkit</a:t>
            </a:r>
            <a:r>
              <a:rPr b="1" lang="en-US" sz="3200">
                <a:solidFill>
                  <a:srgbClr val="E5C068"/>
                </a:solidFill>
              </a:rPr>
              <a:t> (Kali Linux)</a:t>
            </a:r>
            <a:endParaRPr/>
          </a:p>
        </p:txBody>
      </p:sp>
      <p:sp>
        <p:nvSpPr>
          <p:cNvPr id="181" name="Google Shape;181;g23edf500ac2_0_0"/>
          <p:cNvSpPr txBox="1"/>
          <p:nvPr/>
        </p:nvSpPr>
        <p:spPr>
          <a:xfrm>
            <a:off x="367575" y="1351450"/>
            <a:ext cx="9884100" cy="47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254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Calibri"/>
              <a:buChar char="-"/>
            </a:pPr>
            <a:r>
              <a:rPr lang="en-US" sz="3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Open Source Pentesting Framework</a:t>
            </a:r>
            <a:endParaRPr sz="3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254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Calibri"/>
              <a:buChar char="-"/>
            </a:pPr>
            <a:r>
              <a:rPr lang="en-US" sz="3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Designed to help </a:t>
            </a:r>
            <a:r>
              <a:rPr lang="en-US" sz="3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security</a:t>
            </a:r>
            <a:r>
              <a:rPr lang="en-US" sz="3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Professionals / Pentester to simulate Social </a:t>
            </a:r>
            <a:r>
              <a:rPr lang="en-US" sz="3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Engineering</a:t>
            </a:r>
            <a:r>
              <a:rPr lang="en-US" sz="3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Attack</a:t>
            </a:r>
            <a:endParaRPr sz="3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254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Calibri"/>
              <a:buChar char="-"/>
            </a:pPr>
            <a:r>
              <a:rPr lang="en-US" sz="3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Used by Bad Actors to gain unauthorised </a:t>
            </a:r>
            <a:r>
              <a:rPr lang="en-US" sz="3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information</a:t>
            </a:r>
            <a:endParaRPr sz="3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254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Calibri"/>
              <a:buChar char="-"/>
            </a:pPr>
            <a:r>
              <a:rPr lang="en-US" sz="3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Provides range of Tools and </a:t>
            </a:r>
            <a:r>
              <a:rPr lang="en-US" sz="3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attack</a:t>
            </a:r>
            <a:r>
              <a:rPr lang="en-US" sz="3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vectors for conducting simulated social engineering attacks</a:t>
            </a:r>
            <a:endParaRPr sz="3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773ae8eaba_0_19"/>
          <p:cNvSpPr txBox="1"/>
          <p:nvPr>
            <p:ph type="ctrTitle"/>
          </p:nvPr>
        </p:nvSpPr>
        <p:spPr>
          <a:xfrm>
            <a:off x="479845" y="178710"/>
            <a:ext cx="11502900" cy="956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FFF9EA">
                <a:alpha val="50000"/>
              </a:srgbClr>
            </a:outerShdw>
          </a:effectLst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</a:pPr>
            <a:r>
              <a:rPr b="1" lang="en-US" sz="3200">
                <a:solidFill>
                  <a:srgbClr val="E5C068"/>
                </a:solidFill>
              </a:rPr>
              <a:t>Mass Mailer Attack </a:t>
            </a:r>
            <a:endParaRPr>
              <a:solidFill>
                <a:srgbClr val="E5C068"/>
              </a:solidFill>
            </a:endParaRPr>
          </a:p>
        </p:txBody>
      </p:sp>
      <p:sp>
        <p:nvSpPr>
          <p:cNvPr id="187" name="Google Shape;187;g2773ae8eaba_0_19"/>
          <p:cNvSpPr txBox="1"/>
          <p:nvPr>
            <p:ph idx="1" type="subTitle"/>
          </p:nvPr>
        </p:nvSpPr>
        <p:spPr>
          <a:xfrm>
            <a:off x="276900" y="456875"/>
            <a:ext cx="11638200" cy="5738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FFF9EA">
                <a:alpha val="50000"/>
              </a:srgbClr>
            </a:outerShdw>
          </a:effectLst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3200">
                <a:solidFill>
                  <a:srgbClr val="E5C068"/>
                </a:solidFill>
              </a:rPr>
              <a:t>Key Points</a:t>
            </a:r>
            <a:r>
              <a:rPr lang="en-US" sz="3200">
                <a:solidFill>
                  <a:srgbClr val="FFF9EA"/>
                </a:solidFill>
              </a:rPr>
              <a:t> </a:t>
            </a:r>
            <a:endParaRPr sz="3200">
              <a:solidFill>
                <a:srgbClr val="FFF9EA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3200">
              <a:solidFill>
                <a:srgbClr val="FFF9EA"/>
              </a:solidFill>
            </a:endParaRPr>
          </a:p>
          <a:p>
            <a:pPr indent="-419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9EA"/>
              </a:buClr>
              <a:buSzPts val="3000"/>
              <a:buAutoNum type="arabicPeriod"/>
            </a:pPr>
            <a:r>
              <a:rPr lang="en-US" sz="3000">
                <a:solidFill>
                  <a:srgbClr val="FFF9EA"/>
                </a:solidFill>
              </a:rPr>
              <a:t>Mass mailer attack is used to send the phishing page link to the email addresses of the purpose</a:t>
            </a:r>
            <a:endParaRPr sz="3000">
              <a:solidFill>
                <a:srgbClr val="FFF9EA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FF9EA"/>
              </a:solidFill>
            </a:endParaRPr>
          </a:p>
          <a:p>
            <a:pPr indent="-419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9EA"/>
              </a:buClr>
              <a:buSzPts val="3000"/>
              <a:buAutoNum type="arabicPeriod"/>
            </a:pPr>
            <a:r>
              <a:rPr lang="en-US" sz="3000">
                <a:solidFill>
                  <a:srgbClr val="FFF9EA"/>
                </a:solidFill>
              </a:rPr>
              <a:t>Phishing emails contains Malicious link, Malware attachment or Scam.</a:t>
            </a:r>
            <a:endParaRPr sz="3000">
              <a:solidFill>
                <a:srgbClr val="FFF9EA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FF9EA"/>
              </a:solidFill>
            </a:endParaRPr>
          </a:p>
          <a:p>
            <a:pPr indent="-419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9EA"/>
              </a:buClr>
              <a:buSzPts val="3000"/>
              <a:buAutoNum type="arabicPeriod"/>
            </a:pPr>
            <a:r>
              <a:rPr lang="en-US" sz="3000">
                <a:solidFill>
                  <a:srgbClr val="FFF9EA"/>
                </a:solidFill>
              </a:rPr>
              <a:t>User Access Malicious link or attachment. </a:t>
            </a:r>
            <a:endParaRPr sz="3000">
              <a:solidFill>
                <a:srgbClr val="FFF9EA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FF9EA"/>
              </a:solidFill>
            </a:endParaRPr>
          </a:p>
          <a:p>
            <a:pPr indent="-419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9EA"/>
              </a:buClr>
              <a:buSzPts val="3000"/>
              <a:buAutoNum type="arabicPeriod"/>
            </a:pPr>
            <a:r>
              <a:rPr lang="en-US" sz="3000">
                <a:solidFill>
                  <a:srgbClr val="FFF9EA"/>
                </a:solidFill>
              </a:rPr>
              <a:t>User exploited by phishing email and leak sensitive information. </a:t>
            </a:r>
            <a:endParaRPr sz="3200">
              <a:solidFill>
                <a:srgbClr val="FFF9EA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3d904c7cb1_1_6"/>
          <p:cNvSpPr txBox="1"/>
          <p:nvPr>
            <p:ph type="ctrTitle"/>
          </p:nvPr>
        </p:nvSpPr>
        <p:spPr>
          <a:xfrm>
            <a:off x="455607" y="-385840"/>
            <a:ext cx="11502900" cy="956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FFF9EA">
                <a:alpha val="50000"/>
              </a:srgbClr>
            </a:outerShdw>
          </a:effectLst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</a:pPr>
            <a:r>
              <a:rPr b="1" lang="en-US" sz="3200">
                <a:solidFill>
                  <a:srgbClr val="E5C068"/>
                </a:solidFill>
              </a:rPr>
              <a:t>Mass Mailer Attack</a:t>
            </a:r>
            <a:endParaRPr>
              <a:solidFill>
                <a:srgbClr val="E5C068"/>
              </a:solidFill>
            </a:endParaRPr>
          </a:p>
        </p:txBody>
      </p:sp>
      <p:pic>
        <p:nvPicPr>
          <p:cNvPr descr="Steps to Perform Mass Mailer Attack in Kali Linux using Social Engineering Tool Kit." id="193" name="Google Shape;193;g23d904c7cb1_1_6" title="Mass Mailer Attack Anita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" y="635294"/>
            <a:ext cx="12192000" cy="61167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3edf500ac2_1_57"/>
          <p:cNvSpPr txBox="1"/>
          <p:nvPr>
            <p:ph type="ctrTitle"/>
          </p:nvPr>
        </p:nvSpPr>
        <p:spPr>
          <a:xfrm>
            <a:off x="768650" y="-158100"/>
            <a:ext cx="10478100" cy="991200"/>
          </a:xfrm>
          <a:prstGeom prst="rect">
            <a:avLst/>
          </a:prstGeom>
          <a:effectLst>
            <a:outerShdw blurRad="57150" rotWithShape="0" algn="bl" dir="5400000" dist="19050">
              <a:srgbClr val="FFF9EA">
                <a:alpha val="50000"/>
              </a:srgbClr>
            </a:outerShdw>
          </a:effectLst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E5C068"/>
                </a:solidFill>
              </a:rPr>
              <a:t>Mass Mailer Attack</a:t>
            </a:r>
            <a:endParaRPr/>
          </a:p>
        </p:txBody>
      </p:sp>
      <p:pic>
        <p:nvPicPr>
          <p:cNvPr id="199" name="Google Shape;199;g23edf500ac2_1_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70225"/>
            <a:ext cx="5691424" cy="543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g23edf500ac2_1_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05875" y="1270225"/>
            <a:ext cx="5691426" cy="5435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elestial">
  <a:themeElements>
    <a:clrScheme name="Celestial">
      <a:dk1>
        <a:srgbClr val="000000"/>
      </a:dk1>
      <a:lt1>
        <a:srgbClr val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2023-08-14T22:59:35Z</dcterms:created>
  <dc:creator>magza loo</dc:creator>
</cp:coreProperties>
</file>